
<file path=[Content_Types].xml><?xml version="1.0" encoding="utf-8"?>
<Types xmlns="http://schemas.openxmlformats.org/package/2006/content-types">
  <Default Extension="gif" ContentType="image/gif"/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2"/>
  </p:notesMasterIdLst>
  <p:sldIdLst>
    <p:sldId id="332" r:id="rId2"/>
    <p:sldId id="257" r:id="rId3"/>
    <p:sldId id="288" r:id="rId4"/>
    <p:sldId id="294" r:id="rId5"/>
    <p:sldId id="350" r:id="rId6"/>
    <p:sldId id="351" r:id="rId7"/>
    <p:sldId id="352" r:id="rId8"/>
    <p:sldId id="353" r:id="rId9"/>
    <p:sldId id="354" r:id="rId10"/>
    <p:sldId id="325" r:id="rId11"/>
    <p:sldId id="326" r:id="rId12"/>
    <p:sldId id="327" r:id="rId13"/>
    <p:sldId id="308" r:id="rId14"/>
    <p:sldId id="328" r:id="rId15"/>
    <p:sldId id="309" r:id="rId16"/>
    <p:sldId id="874" r:id="rId17"/>
    <p:sldId id="875" r:id="rId18"/>
    <p:sldId id="356" r:id="rId19"/>
    <p:sldId id="357" r:id="rId20"/>
    <p:sldId id="358" r:id="rId21"/>
    <p:sldId id="359" r:id="rId22"/>
    <p:sldId id="360" r:id="rId23"/>
    <p:sldId id="380" r:id="rId24"/>
    <p:sldId id="361" r:id="rId25"/>
    <p:sldId id="362" r:id="rId26"/>
    <p:sldId id="363" r:id="rId27"/>
    <p:sldId id="364" r:id="rId28"/>
    <p:sldId id="365" r:id="rId29"/>
    <p:sldId id="366" r:id="rId30"/>
    <p:sldId id="355" r:id="rId31"/>
    <p:sldId id="367" r:id="rId32"/>
    <p:sldId id="429" r:id="rId33"/>
    <p:sldId id="368" r:id="rId34"/>
    <p:sldId id="883" r:id="rId35"/>
    <p:sldId id="284" r:id="rId36"/>
    <p:sldId id="876" r:id="rId37"/>
    <p:sldId id="293" r:id="rId38"/>
    <p:sldId id="256" r:id="rId39"/>
    <p:sldId id="382" r:id="rId40"/>
    <p:sldId id="384" r:id="rId41"/>
    <p:sldId id="385" r:id="rId42"/>
    <p:sldId id="877" r:id="rId43"/>
    <p:sldId id="878" r:id="rId44"/>
    <p:sldId id="879" r:id="rId45"/>
    <p:sldId id="297" r:id="rId46"/>
    <p:sldId id="377" r:id="rId47"/>
    <p:sldId id="401" r:id="rId48"/>
    <p:sldId id="403" r:id="rId49"/>
    <p:sldId id="404" r:id="rId50"/>
    <p:sldId id="405" r:id="rId51"/>
    <p:sldId id="344" r:id="rId52"/>
    <p:sldId id="345" r:id="rId53"/>
    <p:sldId id="346" r:id="rId54"/>
    <p:sldId id="347" r:id="rId55"/>
    <p:sldId id="348" r:id="rId56"/>
    <p:sldId id="349" r:id="rId57"/>
    <p:sldId id="406" r:id="rId58"/>
    <p:sldId id="407" r:id="rId59"/>
    <p:sldId id="408" r:id="rId60"/>
    <p:sldId id="409" r:id="rId61"/>
    <p:sldId id="410" r:id="rId62"/>
    <p:sldId id="411" r:id="rId63"/>
    <p:sldId id="412" r:id="rId64"/>
    <p:sldId id="413" r:id="rId65"/>
    <p:sldId id="414" r:id="rId66"/>
    <p:sldId id="415" r:id="rId67"/>
    <p:sldId id="884" r:id="rId68"/>
    <p:sldId id="416" r:id="rId69"/>
    <p:sldId id="417" r:id="rId70"/>
    <p:sldId id="418" r:id="rId71"/>
    <p:sldId id="419" r:id="rId72"/>
    <p:sldId id="420" r:id="rId73"/>
    <p:sldId id="421" r:id="rId74"/>
    <p:sldId id="422" r:id="rId75"/>
    <p:sldId id="423" r:id="rId76"/>
    <p:sldId id="881" r:id="rId77"/>
    <p:sldId id="425" r:id="rId78"/>
    <p:sldId id="426" r:id="rId79"/>
    <p:sldId id="427" r:id="rId80"/>
    <p:sldId id="428" r:id="rId8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71" autoAdjust="0"/>
    <p:restoredTop sz="81837" autoAdjust="0"/>
  </p:normalViewPr>
  <p:slideViewPr>
    <p:cSldViewPr snapToGrid="0">
      <p:cViewPr varScale="1">
        <p:scale>
          <a:sx n="103" d="100"/>
          <a:sy n="103" d="100"/>
        </p:scale>
        <p:origin x="123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530E3-8D95-43A3-88A2-1D26A01FEDC8}" type="datetimeFigureOut">
              <a:rPr lang="en-US" smtClean="0"/>
              <a:t>2/18/25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F394F-52DC-4A1E-B1FA-0AA34EA2B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40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E3766-70CA-43FF-B816-41CAA20647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34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phpMyAdmin</a:t>
            </a:r>
            <a:r>
              <a:rPr lang="en-US" dirty="0"/>
              <a:t> </a:t>
            </a:r>
            <a:r>
              <a:rPr lang="en-US" baseline="0" dirty="0"/>
              <a:t>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E3766-70CA-43FF-B816-41CAA206472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14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phpMyAdmin</a:t>
            </a:r>
            <a:r>
              <a:rPr lang="en-US" dirty="0"/>
              <a:t> </a:t>
            </a:r>
            <a:r>
              <a:rPr lang="en-US" baseline="0" dirty="0"/>
              <a:t>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E3766-70CA-43FF-B816-41CAA206472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2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phpMyAdmin</a:t>
            </a:r>
            <a:r>
              <a:rPr lang="en-US" dirty="0"/>
              <a:t> </a:t>
            </a:r>
            <a:r>
              <a:rPr lang="en-US" baseline="0" dirty="0"/>
              <a:t>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E3766-70CA-43FF-B816-41CAA206472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42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Google graph website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E3766-70CA-43FF-B816-41CAA206472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387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Google graph website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E3766-70CA-43FF-B816-41CAA206472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252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F394F-52DC-4A1E-B1FA-0AA34EA2BC0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73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</a:t>
            </a:r>
            <a:r>
              <a:rPr lang="en-US" dirty="0" err="1"/>
              <a:t>Jsoon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(talk) - I (</a:t>
            </a:r>
            <a:r>
              <a:rPr lang="en-US" dirty="0" err="1"/>
              <a:t>Jsoon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(talk)) created this work entirely by myself., CC BY-SA 3.0, https://en.wikipedia.org/w/index.php?curid=29962617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E3766-70CA-43FF-B816-41CAA2064723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420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</a:t>
            </a:r>
            <a:r>
              <a:rPr lang="en-US" dirty="0" err="1"/>
              <a:t>Jsoon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(talk) - I (</a:t>
            </a:r>
            <a:r>
              <a:rPr lang="en-US" dirty="0" err="1"/>
              <a:t>Jsoon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(talk)) created this work entirely by myself., CC BY-SA 3.0, https://en.wikipedia.org/w/index.php?curid=29962617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E3766-70CA-43FF-B816-41CAA2064723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064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Reverse</a:t>
            </a:r>
            <a:r>
              <a:rPr lang="en-US" baseline="0" dirty="0"/>
              <a:t> SSH images from toic.org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E3766-70CA-43FF-B816-41CAA2064723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734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Reverse</a:t>
            </a:r>
            <a:r>
              <a:rPr lang="en-US" baseline="0" dirty="0"/>
              <a:t> SSH images from toic.org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E3766-70CA-43FF-B816-41CAA2064723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78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Ultra Modern Template Website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E3766-70CA-43FF-B816-41CAA206472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8145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Reverse</a:t>
            </a:r>
            <a:r>
              <a:rPr lang="en-US" baseline="0" dirty="0"/>
              <a:t> SSH images from toic.org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E3766-70CA-43FF-B816-41CAA2064723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0021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Reverse</a:t>
            </a:r>
            <a:r>
              <a:rPr lang="en-US" baseline="0" dirty="0"/>
              <a:t> SSH images from toic.org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E3766-70CA-43FF-B816-41CAA2064723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901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Ale2006-from-en - Own work, CC BY-SA 3.0, https://commons.wikimedia.org/w/index.php?curid=10583999</a:t>
            </a:r>
          </a:p>
          <a:p>
            <a:r>
              <a:rPr lang="en-US" dirty="0"/>
              <a:t>Blue arrows</a:t>
            </a:r>
            <a:r>
              <a:rPr lang="en-US" baseline="0" dirty="0"/>
              <a:t> indicate SMTP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E3766-70CA-43FF-B816-41CAA2064723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969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Ultra Modern Template Website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E3766-70CA-43FF-B816-41CAA206472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93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WordPress</a:t>
            </a:r>
            <a:r>
              <a:rPr lang="en-US" baseline="0" dirty="0"/>
              <a:t>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E3766-70CA-43FF-B816-41CAA206472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268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WordPress</a:t>
            </a:r>
            <a:r>
              <a:rPr lang="en-US" baseline="0" dirty="0"/>
              <a:t> Website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E3766-70CA-43FF-B816-41CAA206472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67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WordPress</a:t>
            </a:r>
            <a:r>
              <a:rPr lang="en-US" baseline="0" dirty="0"/>
              <a:t> Website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E3766-70CA-43FF-B816-41CAA206472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49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WordPress</a:t>
            </a:r>
            <a:r>
              <a:rPr lang="en-US" baseline="0" dirty="0"/>
              <a:t>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E3766-70CA-43FF-B816-41CAA206472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31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WordPress</a:t>
            </a:r>
            <a:r>
              <a:rPr lang="en-US" baseline="0" dirty="0"/>
              <a:t>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E3766-70CA-43FF-B816-41CAA206472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18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phpMyAdmin</a:t>
            </a:r>
            <a:r>
              <a:rPr lang="en-US" dirty="0"/>
              <a:t> </a:t>
            </a:r>
            <a:r>
              <a:rPr lang="en-US" baseline="0" dirty="0"/>
              <a:t>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E3766-70CA-43FF-B816-41CAA206472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28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07A-1513-4E35-BD16-056FD4AFA25B}" type="datetimeFigureOut">
              <a:rPr lang="en-US" smtClean="0"/>
              <a:t>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EFF-A084-46D2-A6FD-B0E8E63E58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997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07A-1513-4E35-BD16-056FD4AFA25B}" type="datetimeFigureOut">
              <a:rPr lang="en-US" smtClean="0"/>
              <a:t>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EFF-A084-46D2-A6FD-B0E8E63E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18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07A-1513-4E35-BD16-056FD4AFA25B}" type="datetimeFigureOut">
              <a:rPr lang="en-US" smtClean="0"/>
              <a:t>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EFF-A084-46D2-A6FD-B0E8E63E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11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07A-1513-4E35-BD16-056FD4AFA25B}" type="datetimeFigureOut">
              <a:rPr lang="en-US" smtClean="0"/>
              <a:t>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EFF-A084-46D2-A6FD-B0E8E63E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68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07A-1513-4E35-BD16-056FD4AFA25B}" type="datetimeFigureOut">
              <a:rPr lang="en-US" smtClean="0"/>
              <a:t>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EFF-A084-46D2-A6FD-B0E8E63E58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333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07A-1513-4E35-BD16-056FD4AFA25B}" type="datetimeFigureOut">
              <a:rPr lang="en-US" smtClean="0"/>
              <a:t>2/18/25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EFF-A084-46D2-A6FD-B0E8E63E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64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07A-1513-4E35-BD16-056FD4AFA25B}" type="datetimeFigureOut">
              <a:rPr lang="en-US" smtClean="0"/>
              <a:t>2/18/25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EFF-A084-46D2-A6FD-B0E8E63E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85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07A-1513-4E35-BD16-056FD4AFA25B}" type="datetimeFigureOut">
              <a:rPr lang="en-US" smtClean="0"/>
              <a:t>2/18/25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EFF-A084-46D2-A6FD-B0E8E63E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14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07A-1513-4E35-BD16-056FD4AFA25B}" type="datetimeFigureOut">
              <a:rPr lang="en-US" smtClean="0"/>
              <a:t>2/18/25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EFF-A084-46D2-A6FD-B0E8E63E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64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EF9407A-1513-4E35-BD16-056FD4AFA25B}" type="datetimeFigureOut">
              <a:rPr lang="en-US" smtClean="0"/>
              <a:t>2/18/25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50BEFF-A084-46D2-A6FD-B0E8E63E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10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07A-1513-4E35-BD16-056FD4AFA25B}" type="datetimeFigureOut">
              <a:rPr lang="en-US" smtClean="0"/>
              <a:t>2/18/25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EFF-A084-46D2-A6FD-B0E8E63E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1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EF9407A-1513-4E35-BD16-056FD4AFA25B}" type="datetimeFigureOut">
              <a:rPr lang="en-US" smtClean="0"/>
              <a:t>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150BEFF-A084-46D2-A6FD-B0E8E63E588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79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120.megastuff.biz/" TargetMode="External"/><Relationship Id="rId2" Type="http://schemas.openxmlformats.org/officeDocument/2006/relationships/hyperlink" Target="http://0.0.0.31/##.megastuff.biz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csci325-120.math.cs.edinboro.edu/" TargetMode="External"/><Relationship Id="rId4" Type="http://schemas.openxmlformats.org/officeDocument/2006/relationships/hyperlink" Target="http://3120.megastuff.biz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csci325-1/##.math.cs.edinboro.edu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sci325-1/##.math.cs.edinboro.edu" TargetMode="External"/><Relationship Id="rId2" Type="http://schemas.openxmlformats.org/officeDocument/2006/relationships/hyperlink" Target="http://0.0.0.31/##.megastuff.biz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147.64.243.1/##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31/##.megastuff.biz:81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sci325-1/##.math.cs.edinboro.edu" TargetMode="External"/><Relationship Id="rId2" Type="http://schemas.openxmlformats.org/officeDocument/2006/relationships/hyperlink" Target="http://31/##.megastuff.biz:8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hyperlink" Target="http://147.64.243.1/##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0.0.0.1/##.ultrastuff.ne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0.0.0.31/##.ultrastuff.ne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rpms.remirepo.net/enterprise/remi-release-7.rpm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0.0.0.1/##.megastuff.biz/wp-login.ph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csci325-1/##.math.cs.edinboro.edu/phpmyadmin" TargetMode="External"/><Relationship Id="rId3" Type="http://schemas.openxmlformats.org/officeDocument/2006/relationships/hyperlink" Target="http://0.0.0.1/##.ultrastuff.net/phpmyadmin" TargetMode="External"/><Relationship Id="rId7" Type="http://schemas.openxmlformats.org/officeDocument/2006/relationships/hyperlink" Target="http://0.0.0.31/##.megastuff.biz/phpmyadmi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NULL" TargetMode="External"/><Relationship Id="rId5" Type="http://schemas.openxmlformats.org/officeDocument/2006/relationships/hyperlink" Target="NULL" TargetMode="External"/><Relationship Id="rId10" Type="http://schemas.openxmlformats.org/officeDocument/2006/relationships/image" Target="../media/image10.jpeg"/><Relationship Id="rId4" Type="http://schemas.openxmlformats.org/officeDocument/2006/relationships/hyperlink" Target="NULL" TargetMode="External"/><Relationship Id="rId9" Type="http://schemas.openxmlformats.org/officeDocument/2006/relationships/hyperlink" Target="http://147.64.243.1/##/phpmyadmin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0.0.0.1/##.megastuff.biz/phpmyadmin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147.64.243.1/##/phpmyadmin" TargetMode="External"/><Relationship Id="rId4" Type="http://schemas.openxmlformats.org/officeDocument/2006/relationships/hyperlink" Target="http://csci325-1/##.math.cs.edinboro.edu/phpmyadmin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3125.megastuff.biz/temp/temp.php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0.jpeg"/><Relationship Id="rId4" Type="http://schemas.openxmlformats.org/officeDocument/2006/relationships/hyperlink" Target="http://0.0.0.1/##.megastuff.biz/temp/temp.php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0.0.0.1/##.ultrastuff.net" TargetMode="External"/><Relationship Id="rId13" Type="http://schemas.openxmlformats.org/officeDocument/2006/relationships/hyperlink" Target="http://roundcube./##.megastuff.biz" TargetMode="External"/><Relationship Id="rId3" Type="http://schemas.openxmlformats.org/officeDocument/2006/relationships/hyperlink" Target="http://147.64.243.1/##" TargetMode="External"/><Relationship Id="rId7" Type="http://schemas.openxmlformats.org/officeDocument/2006/relationships/hyperlink" Target="http://0.0.0.31/##.megastuff.biz" TargetMode="External"/><Relationship Id="rId12" Type="http://schemas.openxmlformats.org/officeDocument/2006/relationships/hyperlink" Target="http://csci325-1/##.math.cs.Edinboro.edu/squirrelmail" TargetMode="External"/><Relationship Id="rId2" Type="http://schemas.openxmlformats.org/officeDocument/2006/relationships/hyperlink" Target="http://csci325-1/##.math.cs.edinboro.edu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0.0.0.1/##.megastuff.biz/temp/temp.php" TargetMode="External"/><Relationship Id="rId11" Type="http://schemas.openxmlformats.org/officeDocument/2006/relationships/hyperlink" Target="http://0.0.0.1/##.megastuff.biz" TargetMode="External"/><Relationship Id="rId5" Type="http://schemas.openxmlformats.org/officeDocument/2006/relationships/hyperlink" Target="http://147.64.243.1/##/phpmyadmin" TargetMode="External"/><Relationship Id="rId15" Type="http://schemas.openxmlformats.org/officeDocument/2006/relationships/hyperlink" Target="https://a13./##.megastuff.biz" TargetMode="External"/><Relationship Id="rId10" Type="http://schemas.openxmlformats.org/officeDocument/2006/relationships/hyperlink" Target="NULL" TargetMode="External"/><Relationship Id="rId4" Type="http://schemas.openxmlformats.org/officeDocument/2006/relationships/hyperlink" Target="http://csci325-1/##.cs.edinboro.edu/phpmyadmin" TargetMode="External"/><Relationship Id="rId9" Type="http://schemas.openxmlformats.org/officeDocument/2006/relationships/hyperlink" Target="http://0.0.0.31/##.ultrastuff.net" TargetMode="External"/><Relationship Id="rId14" Type="http://schemas.openxmlformats.org/officeDocument/2006/relationships/hyperlink" Target="https://csci325-120.math.cs.edinboro.edu/private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jpatalon.ultrastuff.net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coewww.rutgers.edu/www1/linuxclass2010/lessons/Email/sec_6.php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hyperlink" Target="http://0.0.0.1/##.ultrastuff.net" TargetMode="External"/><Relationship Id="rId13" Type="http://schemas.openxmlformats.org/officeDocument/2006/relationships/hyperlink" Target="http://roundcube./##.megastuff.biz" TargetMode="External"/><Relationship Id="rId3" Type="http://schemas.openxmlformats.org/officeDocument/2006/relationships/hyperlink" Target="http://147.64.243.1/##" TargetMode="External"/><Relationship Id="rId7" Type="http://schemas.openxmlformats.org/officeDocument/2006/relationships/hyperlink" Target="http://0.0.0.31/##.megastuff.biz" TargetMode="External"/><Relationship Id="rId12" Type="http://schemas.openxmlformats.org/officeDocument/2006/relationships/hyperlink" Target="http://csci325-1/##.math.cs.Edinboro.edu/squirrelmail" TargetMode="External"/><Relationship Id="rId2" Type="http://schemas.openxmlformats.org/officeDocument/2006/relationships/hyperlink" Target="http://csci325-1/##.math.cs.edinboro.edu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0.0.0.1/##.megastuff.biz/temp/temp.php" TargetMode="External"/><Relationship Id="rId11" Type="http://schemas.openxmlformats.org/officeDocument/2006/relationships/hyperlink" Target="http://0.0.0.1/##.megastuff.biz" TargetMode="External"/><Relationship Id="rId5" Type="http://schemas.openxmlformats.org/officeDocument/2006/relationships/hyperlink" Target="http://147.64.243.1/##/phpmyadmin" TargetMode="External"/><Relationship Id="rId15" Type="http://schemas.openxmlformats.org/officeDocument/2006/relationships/hyperlink" Target="https://a13./##.megastuff.biz" TargetMode="External"/><Relationship Id="rId10" Type="http://schemas.openxmlformats.org/officeDocument/2006/relationships/hyperlink" Target="NULL" TargetMode="External"/><Relationship Id="rId4" Type="http://schemas.openxmlformats.org/officeDocument/2006/relationships/hyperlink" Target="http://csci325-1/##.cs.edinboro.edu/phpmyadmin" TargetMode="External"/><Relationship Id="rId9" Type="http://schemas.openxmlformats.org/officeDocument/2006/relationships/hyperlink" Target="http://0.0.0.31/##.ultrastuff.net" TargetMode="External"/><Relationship Id="rId14" Type="http://schemas.openxmlformats.org/officeDocument/2006/relationships/hyperlink" Target="https://csci325-120.math.cs.edinboro.edu/private" TargetMode="Externa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hatismyip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ECSC 325.200</a:t>
            </a:r>
            <a:br>
              <a:rPr lang="en-US" dirty="0"/>
            </a:br>
            <a:r>
              <a:rPr lang="en-US" sz="5400" dirty="0"/>
              <a:t>Web Server Administration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524765"/>
          </a:xfrm>
        </p:spPr>
        <p:txBody>
          <a:bodyPr>
            <a:normAutofit/>
          </a:bodyPr>
          <a:lstStyle/>
          <a:p>
            <a:r>
              <a:rPr lang="en-US" dirty="0"/>
              <a:t>Spring 2025 – Week 6-1 – February 18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  <a:p>
            <a:r>
              <a:rPr lang="en-US" dirty="0"/>
              <a:t>Server configs and Virtual Hosts</a:t>
            </a:r>
          </a:p>
          <a:p>
            <a:r>
              <a:rPr lang="en-US" dirty="0"/>
              <a:t>Prof. Jason </a:t>
            </a:r>
            <a:r>
              <a:rPr lang="en-US" dirty="0" err="1"/>
              <a:t>Patalon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055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61548"/>
          </a:xfrm>
        </p:spPr>
        <p:txBody>
          <a:bodyPr>
            <a:normAutofit/>
          </a:bodyPr>
          <a:lstStyle/>
          <a:p>
            <a:r>
              <a:rPr lang="en-US" dirty="0"/>
              <a:t>Install PHP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install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New </a:t>
            </a:r>
            <a:r>
              <a:rPr lang="en-US" dirty="0" err="1"/>
              <a:t>php</a:t>
            </a:r>
            <a:r>
              <a:rPr lang="en-US" dirty="0"/>
              <a:t>-fpm service is installed!</a:t>
            </a:r>
          </a:p>
          <a:p>
            <a:pPr lvl="1"/>
            <a:r>
              <a:rPr lang="en-US" dirty="0"/>
              <a:t>Main PHP configuration file located at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/php.ini</a:t>
            </a:r>
          </a:p>
          <a:p>
            <a:pPr lvl="1"/>
            <a:r>
              <a:rPr lang="en-US" dirty="0"/>
              <a:t>PHP adds a configuration file to Apache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conf.modules.d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/10-php.conf 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Apache needs restarted to pick up new config file!</a:t>
            </a:r>
          </a:p>
          <a:p>
            <a:pPr lvl="2"/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restart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httpd.service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cs typeface="Courier New" panose="02070309020205020404" pitchFamily="49" charset="0"/>
              </a:rPr>
              <a:t>Create a new document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/www/html/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index.php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84048" lvl="2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&lt;?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php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84048" lvl="2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phpinfo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384048" lvl="2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?&gt;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Open new </a:t>
            </a:r>
            <a:r>
              <a:rPr lang="en-US" dirty="0" err="1">
                <a:cs typeface="Courier New" panose="02070309020205020404" pitchFamily="49" charset="0"/>
              </a:rPr>
              <a:t>php</a:t>
            </a:r>
            <a:r>
              <a:rPr lang="en-US" dirty="0">
                <a:cs typeface="Courier New" panose="02070309020205020404" pitchFamily="49" charset="0"/>
              </a:rPr>
              <a:t> web page:</a:t>
            </a:r>
            <a:endParaRPr lang="en-US" sz="2000" dirty="0">
              <a:cs typeface="Courier New" panose="02070309020205020404" pitchFamily="49" charset="0"/>
            </a:endParaRPr>
          </a:p>
          <a:p>
            <a:pPr lvl="2"/>
            <a:r>
              <a:rPr lang="en-US" sz="1600" dirty="0">
                <a:cs typeface="Courier New" panose="02070309020205020404" pitchFamily="49" charset="0"/>
              </a:rPr>
              <a:t>VM’s: </a:t>
            </a:r>
            <a:r>
              <a:rPr lang="en-US" sz="1600" u="sng" dirty="0">
                <a:cs typeface="Courier New" panose="02070309020205020404" pitchFamily="49" charset="0"/>
              </a:rPr>
              <a:t>http://ecsc325-1##.</a:t>
            </a:r>
            <a:r>
              <a:rPr lang="en-US" sz="1600" u="sng" dirty="0" err="1">
                <a:cs typeface="Courier New" panose="02070309020205020404" pitchFamily="49" charset="0"/>
              </a:rPr>
              <a:t>cs.edinboro.edu</a:t>
            </a:r>
            <a:r>
              <a:rPr lang="en-US" sz="1600" u="sng" dirty="0">
                <a:cs typeface="Courier New" panose="02070309020205020404" pitchFamily="49" charset="0"/>
              </a:rPr>
              <a:t>/index.php</a:t>
            </a:r>
          </a:p>
        </p:txBody>
      </p:sp>
      <p:pic>
        <p:nvPicPr>
          <p:cNvPr id="6" name="Picture 2" descr="https://encrypted-tbn1.gstatic.com/images?q=tbn:ANd9GcQa0TJHn-soj3Kp-68fHvHF987Q66RUHwQRGun-iPalj45_xM6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629" y="3678382"/>
            <a:ext cx="3292051" cy="21907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66859F3-F175-4A97-C261-7CC0A5573E75}"/>
              </a:ext>
            </a:extLst>
          </p:cNvPr>
          <p:cNvSpPr/>
          <p:nvPr/>
        </p:nvSpPr>
        <p:spPr>
          <a:xfrm rot="345862">
            <a:off x="8426664" y="1950850"/>
            <a:ext cx="216597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php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-fpm</a:t>
            </a:r>
            <a:b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service!</a:t>
            </a:r>
          </a:p>
        </p:txBody>
      </p:sp>
    </p:spTree>
    <p:extLst>
      <p:ext uri="{BB962C8B-B14F-4D97-AF65-F5344CB8AC3E}">
        <p14:creationId xmlns:p14="http://schemas.microsoft.com/office/powerpoint/2010/main" val="232236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725663"/>
          </a:xfrm>
        </p:spPr>
        <p:txBody>
          <a:bodyPr>
            <a:normAutofit/>
          </a:bodyPr>
          <a:lstStyle/>
          <a:p>
            <a:r>
              <a:rPr lang="en-US" dirty="0"/>
              <a:t>Change Default Index Page</a:t>
            </a:r>
          </a:p>
          <a:p>
            <a:pPr lvl="1"/>
            <a:r>
              <a:rPr lang="en-US" dirty="0"/>
              <a:t>Edit apache configuration file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httpd.conf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Find 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DirectoryIndex</a:t>
            </a:r>
            <a:r>
              <a:rPr lang="en-US" dirty="0"/>
              <a:t> setting, change to below:</a:t>
            </a:r>
          </a:p>
          <a:p>
            <a:pPr lvl="2"/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DirectoryIndex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index.php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index.html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Apache needs restarted (again) to pick up changed </a:t>
            </a:r>
            <a:r>
              <a:rPr lang="en-US" dirty="0" err="1">
                <a:cs typeface="Courier New" panose="02070309020205020404" pitchFamily="49" charset="0"/>
              </a:rPr>
              <a:t>config</a:t>
            </a:r>
            <a:r>
              <a:rPr lang="en-US" dirty="0">
                <a:cs typeface="Courier New" panose="02070309020205020404" pitchFamily="49" charset="0"/>
              </a:rPr>
              <a:t> file</a:t>
            </a:r>
          </a:p>
          <a:p>
            <a:pPr lvl="2"/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restart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httpd.service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Disable </a:t>
            </a:r>
            <a:r>
              <a:rPr lang="en-US" dirty="0" err="1">
                <a:cs typeface="Courier New" panose="02070309020205020404" pitchFamily="49" charset="0"/>
              </a:rPr>
              <a:t>phpinfo</a:t>
            </a:r>
            <a:r>
              <a:rPr lang="en-US" dirty="0">
                <a:cs typeface="Courier New" panose="02070309020205020404" pitchFamily="49" charset="0"/>
              </a:rPr>
              <a:t>?!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Edit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/php.ini</a:t>
            </a:r>
            <a:r>
              <a:rPr lang="en-US" dirty="0">
                <a:cs typeface="Courier New" panose="02070309020205020404" pitchFamily="49" charset="0"/>
              </a:rPr>
              <a:t> file, add </a:t>
            </a:r>
            <a:r>
              <a:rPr lang="en-US" dirty="0" err="1">
                <a:cs typeface="Courier New" panose="02070309020205020404" pitchFamily="49" charset="0"/>
              </a:rPr>
              <a:t>phpinfo</a:t>
            </a:r>
            <a:r>
              <a:rPr lang="en-US" dirty="0">
                <a:cs typeface="Courier New" panose="02070309020205020404" pitchFamily="49" charset="0"/>
              </a:rPr>
              <a:t> to </a:t>
            </a:r>
            <a:r>
              <a:rPr lang="en-US" dirty="0" err="1">
                <a:cs typeface="Courier New" panose="02070309020205020404" pitchFamily="49" charset="0"/>
              </a:rPr>
              <a:t>disable_functions</a:t>
            </a:r>
            <a:endParaRPr lang="en-US" dirty="0">
              <a:cs typeface="Courier New" panose="02070309020205020404" pitchFamily="49" charset="0"/>
            </a:endParaRPr>
          </a:p>
          <a:p>
            <a:pPr lvl="2"/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disable_functions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phpinfo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cs typeface="Courier New" panose="02070309020205020404" pitchFamily="49" charset="0"/>
              </a:rPr>
              <a:t>Restart </a:t>
            </a:r>
            <a:r>
              <a:rPr lang="en-US" dirty="0" err="1">
                <a:cs typeface="Courier New" panose="02070309020205020404" pitchFamily="49" charset="0"/>
              </a:rPr>
              <a:t>php</a:t>
            </a:r>
            <a:r>
              <a:rPr lang="en-US" dirty="0">
                <a:cs typeface="Courier New" panose="02070309020205020404" pitchFamily="49" charset="0"/>
              </a:rPr>
              <a:t>-fpm service</a:t>
            </a:r>
          </a:p>
          <a:p>
            <a:pPr lvl="2"/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restart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-fpm</a:t>
            </a:r>
            <a:endParaRPr lang="en-US" dirty="0">
              <a:cs typeface="Courier New" panose="02070309020205020404" pitchFamily="49" charset="0"/>
            </a:endParaRPr>
          </a:p>
          <a:p>
            <a:pPr lvl="1"/>
            <a:r>
              <a:rPr lang="en-US" dirty="0">
                <a:cs typeface="Courier New" panose="02070309020205020404" pitchFamily="49" charset="0"/>
              </a:rPr>
              <a:t>Refresh Website</a:t>
            </a:r>
          </a:p>
          <a:p>
            <a:pPr lvl="1"/>
            <a:r>
              <a:rPr lang="en-US" u="sng" dirty="0">
                <a:cs typeface="Courier New" panose="02070309020205020404" pitchFamily="49" charset="0"/>
              </a:rPr>
              <a:t>Re-enable</a:t>
            </a:r>
            <a:r>
              <a:rPr lang="en-US" dirty="0">
                <a:cs typeface="Courier New" panose="02070309020205020404" pitchFamily="49" charset="0"/>
              </a:rPr>
              <a:t>, restart </a:t>
            </a:r>
            <a:r>
              <a:rPr lang="en-US" dirty="0" err="1">
                <a:cs typeface="Courier New" panose="02070309020205020404" pitchFamily="49" charset="0"/>
              </a:rPr>
              <a:t>php</a:t>
            </a:r>
            <a:r>
              <a:rPr lang="en-US" dirty="0">
                <a:cs typeface="Courier New" panose="02070309020205020404" pitchFamily="49" charset="0"/>
              </a:rPr>
              <a:t>-fpm, and refresh page again</a:t>
            </a:r>
          </a:p>
          <a:p>
            <a:pPr lvl="2"/>
            <a:r>
              <a:rPr lang="en-US" dirty="0" err="1">
                <a:cs typeface="Courier New" panose="02070309020205020404" pitchFamily="49" charset="0"/>
              </a:rPr>
              <a:t>Phpinfo</a:t>
            </a:r>
            <a:r>
              <a:rPr lang="en-US" dirty="0">
                <a:cs typeface="Courier New" panose="02070309020205020404" pitchFamily="49" charset="0"/>
              </a:rPr>
              <a:t> can be considered a security risk, but </a:t>
            </a:r>
            <a:r>
              <a:rPr lang="en-US" u="sng" dirty="0">
                <a:cs typeface="Courier New" panose="02070309020205020404" pitchFamily="49" charset="0"/>
              </a:rPr>
              <a:t>we want it enabled for now!</a:t>
            </a:r>
          </a:p>
          <a:p>
            <a:pPr lvl="1"/>
            <a:endParaRPr lang="en-US" dirty="0">
              <a:cs typeface="Courier New" panose="02070309020205020404" pitchFamily="49" charset="0"/>
            </a:endParaRPr>
          </a:p>
          <a:p>
            <a:pPr lvl="1"/>
            <a:endParaRPr lang="en-US" sz="1600" dirty="0">
              <a:cs typeface="Courier New" panose="02070309020205020404" pitchFamily="49" charset="0"/>
            </a:endParaRPr>
          </a:p>
        </p:txBody>
      </p:sp>
      <p:pic>
        <p:nvPicPr>
          <p:cNvPr id="6" name="Picture 2" descr="https://encrypted-tbn1.gstatic.com/images?q=tbn:ANd9GcQa0TJHn-soj3Kp-68fHvHF987Q66RUHwQRGun-iPalj45_xM6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629" y="3678382"/>
            <a:ext cx="3292051" cy="21907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022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71939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MariaDB</a:t>
            </a:r>
            <a:r>
              <a:rPr lang="en-US" dirty="0"/>
              <a:t> – A fork of MySQL, intended as a drop in replacement</a:t>
            </a:r>
          </a:p>
          <a:p>
            <a:r>
              <a:rPr lang="en-US" dirty="0"/>
              <a:t>Install </a:t>
            </a:r>
            <a:r>
              <a:rPr lang="en-US" dirty="0" err="1"/>
              <a:t>MariaDB</a:t>
            </a:r>
            <a:endParaRPr lang="en-US" dirty="0"/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install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mariadb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-server</a:t>
            </a:r>
          </a:p>
          <a:p>
            <a:r>
              <a:rPr lang="en-US" dirty="0"/>
              <a:t>Start and enable </a:t>
            </a:r>
            <a:r>
              <a:rPr lang="en-US" dirty="0" err="1"/>
              <a:t>MariaDB</a:t>
            </a:r>
            <a:endParaRPr lang="en-US" dirty="0"/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start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mariadb.service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enable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mariadb.service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Secure the </a:t>
            </a:r>
            <a:r>
              <a:rPr lang="en-US" dirty="0" err="1">
                <a:cs typeface="Courier New" panose="02070309020205020404" pitchFamily="49" charset="0"/>
              </a:rPr>
              <a:t>MariaDB</a:t>
            </a:r>
            <a:r>
              <a:rPr lang="en-US" dirty="0">
                <a:cs typeface="Courier New" panose="02070309020205020404" pitchFamily="49" charset="0"/>
              </a:rPr>
              <a:t> Service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mysql_secure_installation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>
                <a:cs typeface="Courier New" panose="02070309020205020404" pitchFamily="49" charset="0"/>
              </a:rPr>
              <a:t>Set root password, remove anonymous users, disallow root remote login, </a:t>
            </a:r>
            <a:br>
              <a:rPr lang="en-US" dirty="0">
                <a:cs typeface="Courier New" panose="02070309020205020404" pitchFamily="49" charset="0"/>
              </a:rPr>
            </a:br>
            <a:r>
              <a:rPr lang="en-US" dirty="0">
                <a:cs typeface="Courier New" panose="02070309020205020404" pitchFamily="49" charset="0"/>
              </a:rPr>
              <a:t>remove test database, reload privileges.</a:t>
            </a:r>
          </a:p>
          <a:p>
            <a:r>
              <a:rPr lang="en-US" dirty="0">
                <a:cs typeface="Courier New" panose="02070309020205020404" pitchFamily="49" charset="0"/>
              </a:rPr>
              <a:t>Log in to </a:t>
            </a:r>
            <a:r>
              <a:rPr lang="en-US" dirty="0" err="1">
                <a:cs typeface="Courier New" panose="02070309020205020404" pitchFamily="49" charset="0"/>
              </a:rPr>
              <a:t>MariaDB</a:t>
            </a:r>
            <a:endParaRPr lang="en-US" dirty="0">
              <a:cs typeface="Courier New" panose="02070309020205020404" pitchFamily="49" charset="0"/>
            </a:endParaRP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mysql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–u root –p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help;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exit;</a:t>
            </a:r>
          </a:p>
        </p:txBody>
      </p:sp>
      <p:pic>
        <p:nvPicPr>
          <p:cNvPr id="6" name="Picture 2" descr="https://encrypted-tbn1.gstatic.com/images?q=tbn:ANd9GcQa0TJHn-soj3Kp-68fHvHF987Q66RUHwQRGun-iPalj45_xM6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629" y="3678382"/>
            <a:ext cx="3292051" cy="21907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369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Host Configurations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812780" cy="4486486"/>
          </a:xfrm>
        </p:spPr>
        <p:txBody>
          <a:bodyPr>
            <a:normAutofit/>
          </a:bodyPr>
          <a:lstStyle/>
          <a:p>
            <a:r>
              <a:rPr lang="en-US" dirty="0"/>
              <a:t>Virtual hosts have been created for each student</a:t>
            </a:r>
          </a:p>
          <a:p>
            <a:r>
              <a:rPr lang="en-US" dirty="0"/>
              <a:t>31## Virtual hosts use a CNAME DNS records to point to student’s records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3125.megastuff.biz      canonical name = ecsc325-125.cs.edinboro.edu.</a:t>
            </a:r>
          </a:p>
          <a:p>
            <a:r>
              <a:rPr lang="en-US" dirty="0">
                <a:cs typeface="Courier New" panose="02070309020205020404" pitchFamily="49" charset="0"/>
              </a:rPr>
              <a:t>1## Virtual hosts use A record to IP address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Name:   125.megastuff.biz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Address: 147.64.243.125</a:t>
            </a:r>
          </a:p>
          <a:p>
            <a:r>
              <a:rPr lang="en-US" dirty="0"/>
              <a:t>VM’s: </a:t>
            </a:r>
            <a:r>
              <a:rPr lang="en-US" dirty="0">
                <a:hlinkClick r:id="rId2"/>
              </a:rPr>
              <a:t>http://1##.megastuff.biz</a:t>
            </a:r>
            <a:r>
              <a:rPr lang="en-US" dirty="0"/>
              <a:t> and </a:t>
            </a:r>
            <a:r>
              <a:rPr lang="en-US" dirty="0">
                <a:hlinkClick r:id="rId2"/>
              </a:rPr>
              <a:t>http://31##.megastuff.biz</a:t>
            </a:r>
            <a:endParaRPr lang="en-US" dirty="0"/>
          </a:p>
          <a:p>
            <a:pPr lvl="2"/>
            <a:r>
              <a:rPr lang="en-US" sz="1600" dirty="0"/>
              <a:t>NUMBER is 01-25 (ex: 101-125 and 3101-3125)</a:t>
            </a:r>
          </a:p>
          <a:p>
            <a:pPr lvl="2"/>
            <a:r>
              <a:rPr lang="en-US" sz="1600" dirty="0"/>
              <a:t>Ex: </a:t>
            </a:r>
            <a:r>
              <a:rPr lang="en-US" sz="1600" dirty="0">
                <a:hlinkClick r:id="rId3"/>
              </a:rPr>
              <a:t>http://125.megastuff.biz</a:t>
            </a:r>
            <a:r>
              <a:rPr lang="en-US" sz="1600" dirty="0"/>
              <a:t> and </a:t>
            </a:r>
            <a:r>
              <a:rPr lang="en-US" sz="1600" dirty="0">
                <a:hlinkClick r:id="rId4"/>
              </a:rPr>
              <a:t>http://3125.megastuff.biz</a:t>
            </a:r>
            <a:br>
              <a:rPr lang="en-US" sz="1600" dirty="0"/>
            </a:br>
            <a:r>
              <a:rPr lang="en-US" sz="1600" dirty="0"/>
              <a:t>points to </a:t>
            </a:r>
            <a:r>
              <a:rPr lang="en-US" sz="1600" dirty="0">
                <a:hlinkClick r:id="rId5"/>
              </a:rPr>
              <a:t>http://ecsc325-125.cs.edinboro.edu</a:t>
            </a:r>
            <a:endParaRPr lang="en-US" sz="1600" dirty="0"/>
          </a:p>
          <a:p>
            <a:pPr lvl="1"/>
            <a:r>
              <a:rPr lang="en-US" dirty="0"/>
              <a:t>Make note of your virtual hosts!</a:t>
            </a:r>
          </a:p>
          <a:p>
            <a:pPr lvl="1"/>
            <a:r>
              <a:rPr lang="en-US" dirty="0"/>
              <a:t>Remember, direct VM connections only work on CS network!</a:t>
            </a:r>
          </a:p>
          <a:p>
            <a:pPr lvl="2"/>
            <a:r>
              <a:rPr lang="en-US" dirty="0"/>
              <a:t>Must connect through VPN!</a:t>
            </a:r>
          </a:p>
        </p:txBody>
      </p:sp>
      <p:pic>
        <p:nvPicPr>
          <p:cNvPr id="1026" name="Picture 2" descr="http://simpledeveloper.com/wp-content/uploads/2014/05/how_to_create_a_virtual_hos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065" y="3742805"/>
            <a:ext cx="4144995" cy="237774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825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Host Configurations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40766"/>
          </a:xfrm>
        </p:spPr>
        <p:txBody>
          <a:bodyPr/>
          <a:lstStyle/>
          <a:p>
            <a:r>
              <a:rPr lang="en-US" dirty="0"/>
              <a:t>Before creating virtual hosts, we need to explicitly</a:t>
            </a:r>
            <a:br>
              <a:rPr lang="en-US" dirty="0"/>
            </a:br>
            <a:r>
              <a:rPr lang="en-US" dirty="0"/>
              <a:t>set our default host!</a:t>
            </a:r>
          </a:p>
          <a:p>
            <a:pPr lvl="1"/>
            <a:r>
              <a:rPr lang="en-US" dirty="0"/>
              <a:t>Create the file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/httpd/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conf.d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/00-localhost.conf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VirtualHost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*:80&gt;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ServerName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ecsc325-1##.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cs.edinboro.edu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ServerAlias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147.64.243.1##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DocumentRoot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"/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/www/html"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VirtualHost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1"/>
            <a:r>
              <a:rPr lang="en-US" dirty="0"/>
              <a:t>This will ensure that traffic to the default hostname or</a:t>
            </a:r>
            <a:br>
              <a:rPr lang="en-US" dirty="0"/>
            </a:br>
            <a:r>
              <a:rPr lang="en-US" dirty="0"/>
              <a:t>server IP go to the default location</a:t>
            </a:r>
          </a:p>
          <a:p>
            <a:pPr lvl="1"/>
            <a:r>
              <a:rPr lang="en-US" dirty="0"/>
              <a:t>Restart apache to apply new configuration file</a:t>
            </a:r>
          </a:p>
          <a:p>
            <a:pPr lvl="2"/>
            <a:r>
              <a:rPr lang="en-US" dirty="0"/>
              <a:t>We shouldn’t notice anything different on our website yet…</a:t>
            </a:r>
          </a:p>
          <a:p>
            <a:pPr lvl="2"/>
            <a:r>
              <a:rPr lang="en-US" dirty="0">
                <a:hlinkClick r:id="rId2"/>
              </a:rPr>
              <a:t>http://</a:t>
            </a:r>
            <a:r>
              <a:rPr lang="en-US" dirty="0">
                <a:cs typeface="Courier New" panose="02070309020205020404" pitchFamily="49" charset="0"/>
                <a:hlinkClick r:id="rId2"/>
              </a:rPr>
              <a:t>ecsc325-1##.cs.edinboro.edu</a:t>
            </a:r>
            <a:endParaRPr lang="en-US" dirty="0"/>
          </a:p>
        </p:txBody>
      </p:sp>
      <p:pic>
        <p:nvPicPr>
          <p:cNvPr id="6" name="Picture 2" descr="http://simpledeveloper.com/wp-content/uploads/2014/05/how_to_create_a_virtual_ho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065" y="3742805"/>
            <a:ext cx="4144995" cy="237774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D92D3D-95F3-2E85-9F51-6C53B1CB01F8}"/>
              </a:ext>
            </a:extLst>
          </p:cNvPr>
          <p:cNvSpPr/>
          <p:nvPr/>
        </p:nvSpPr>
        <p:spPr>
          <a:xfrm rot="172114">
            <a:off x="7539024" y="2088328"/>
            <a:ext cx="45970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Replace the ## with your 2-digit number!</a:t>
            </a:r>
          </a:p>
        </p:txBody>
      </p:sp>
    </p:spTree>
    <p:extLst>
      <p:ext uri="{BB962C8B-B14F-4D97-AF65-F5344CB8AC3E}">
        <p14:creationId xmlns:p14="http://schemas.microsoft.com/office/powerpoint/2010/main" val="2138662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Host Configurations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40766"/>
          </a:xfrm>
        </p:spPr>
        <p:txBody>
          <a:bodyPr/>
          <a:lstStyle/>
          <a:p>
            <a:r>
              <a:rPr lang="en-US" dirty="0"/>
              <a:t>Create the </a:t>
            </a:r>
            <a:r>
              <a:rPr lang="en-US" dirty="0">
                <a:hlinkClick r:id="rId2"/>
              </a:rPr>
              <a:t>http://31##.megastuff.biz</a:t>
            </a:r>
            <a:r>
              <a:rPr lang="en-US" dirty="0"/>
              <a:t> virtual host</a:t>
            </a:r>
          </a:p>
          <a:p>
            <a:pPr lvl="1"/>
            <a:r>
              <a:rPr lang="en-US" dirty="0"/>
              <a:t>Create the file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conf.d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/31##.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84048" lvl="2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&lt;VirtualHost *:80&gt;</a:t>
            </a:r>
          </a:p>
          <a:p>
            <a:pPr marL="384048" lvl="2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  ServerName 31##.megastuff.biz</a:t>
            </a:r>
          </a:p>
          <a:p>
            <a:pPr marL="384048" lvl="2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  DocumentRoot "/var/www/31##"</a:t>
            </a:r>
          </a:p>
          <a:p>
            <a:pPr marL="384048" lvl="2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&lt;/VirtualHost&gt;</a:t>
            </a:r>
          </a:p>
          <a:p>
            <a:pPr lvl="1"/>
            <a:r>
              <a:rPr lang="en-US" dirty="0"/>
              <a:t>Create the 31## folder mentioned above!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/www/31##</a:t>
            </a:r>
          </a:p>
          <a:p>
            <a:pPr lvl="1"/>
            <a:r>
              <a:rPr lang="en-US" dirty="0"/>
              <a:t>Create an index page in for the new virtual host!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echo Hello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Megastuff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&gt;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/www/31##/index.html</a:t>
            </a:r>
          </a:p>
          <a:p>
            <a:pPr lvl="1"/>
            <a:r>
              <a:rPr lang="en-US" dirty="0"/>
              <a:t>Restart Apache and check if it worked!</a:t>
            </a:r>
          </a:p>
          <a:p>
            <a:pPr lvl="2"/>
            <a:r>
              <a:rPr lang="en-US" dirty="0"/>
              <a:t>Visit </a:t>
            </a:r>
            <a:r>
              <a:rPr lang="en-US" dirty="0">
                <a:hlinkClick r:id="rId2"/>
              </a:rPr>
              <a:t>http://31##.megastuff.biz</a:t>
            </a:r>
            <a:endParaRPr lang="en-US" dirty="0"/>
          </a:p>
          <a:p>
            <a:pPr lvl="1"/>
            <a:r>
              <a:rPr lang="en-US" dirty="0"/>
              <a:t>Validate our old site still works – should display </a:t>
            </a:r>
            <a:r>
              <a:rPr lang="en-US" dirty="0" err="1"/>
              <a:t>phpinfo</a:t>
            </a:r>
            <a:r>
              <a:rPr lang="en-US" dirty="0"/>
              <a:t>!</a:t>
            </a:r>
          </a:p>
          <a:p>
            <a:pPr lvl="2"/>
            <a:r>
              <a:rPr lang="en-US" dirty="0"/>
              <a:t>Visit: </a:t>
            </a:r>
            <a:r>
              <a:rPr lang="en-US" dirty="0">
                <a:hlinkClick r:id="rId3"/>
              </a:rPr>
              <a:t>http://ecsc325-1##.cs.edinboro.edu</a:t>
            </a:r>
            <a:endParaRPr lang="en-US" dirty="0"/>
          </a:p>
          <a:p>
            <a:pPr lvl="2"/>
            <a:r>
              <a:rPr lang="en-US" dirty="0"/>
              <a:t>Visit: </a:t>
            </a:r>
            <a:r>
              <a:rPr lang="en-US" dirty="0">
                <a:hlinkClick r:id="rId4"/>
              </a:rPr>
              <a:t>http://147.64.243.1##</a:t>
            </a:r>
            <a:endParaRPr lang="en-US" dirty="0"/>
          </a:p>
          <a:p>
            <a:pPr lvl="2"/>
            <a:endParaRPr lang="en-US" dirty="0"/>
          </a:p>
        </p:txBody>
      </p:sp>
      <p:pic>
        <p:nvPicPr>
          <p:cNvPr id="6" name="Picture 2" descr="http://simpledeveloper.com/wp-content/uploads/2014/05/how_to_create_a_virtual_hos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065" y="3742805"/>
            <a:ext cx="4144995" cy="237774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E6F6FCD-2009-E373-5CBA-E71D6B7ADDEB}"/>
              </a:ext>
            </a:extLst>
          </p:cNvPr>
          <p:cNvSpPr/>
          <p:nvPr/>
        </p:nvSpPr>
        <p:spPr>
          <a:xfrm rot="172114">
            <a:off x="7539024" y="2088328"/>
            <a:ext cx="45970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Replace the ## with your 2-digit number!</a:t>
            </a:r>
          </a:p>
        </p:txBody>
      </p:sp>
    </p:spTree>
    <p:extLst>
      <p:ext uri="{BB962C8B-B14F-4D97-AF65-F5344CB8AC3E}">
        <p14:creationId xmlns:p14="http://schemas.microsoft.com/office/powerpoint/2010/main" val="777096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Host Configurations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40766"/>
          </a:xfrm>
        </p:spPr>
        <p:txBody>
          <a:bodyPr>
            <a:normAutofit/>
          </a:bodyPr>
          <a:lstStyle/>
          <a:p>
            <a:r>
              <a:rPr lang="en-US" dirty="0"/>
              <a:t>Create the </a:t>
            </a:r>
            <a:r>
              <a:rPr lang="en-US" dirty="0">
                <a:hlinkClick r:id="rId2"/>
              </a:rPr>
              <a:t>http://31##.megastuff.biz:81</a:t>
            </a:r>
            <a:r>
              <a:rPr lang="en-US" dirty="0"/>
              <a:t> virtual host</a:t>
            </a:r>
          </a:p>
          <a:p>
            <a:pPr lvl="1"/>
            <a:r>
              <a:rPr lang="en-US" dirty="0"/>
              <a:t>Create the file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conf.d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/31##p81.conf</a:t>
            </a:r>
          </a:p>
          <a:p>
            <a:pPr marL="384048" lvl="2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&lt;VirtualHost *:81&gt;</a:t>
            </a:r>
          </a:p>
          <a:p>
            <a:pPr marL="384048" lvl="2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  ServerName 31##.megastuff.biz</a:t>
            </a:r>
          </a:p>
          <a:p>
            <a:pPr marL="384048" lvl="2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  DocumentRoot "/var/www/31##p81"</a:t>
            </a:r>
          </a:p>
          <a:p>
            <a:pPr marL="384048" lvl="2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&lt;/VirtualHost&gt;</a:t>
            </a:r>
          </a:p>
          <a:p>
            <a:pPr lvl="1"/>
            <a:r>
              <a:rPr lang="en-US" dirty="0"/>
              <a:t>Create the 31## folder mentioned above!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/www/31##p81</a:t>
            </a:r>
          </a:p>
          <a:p>
            <a:pPr lvl="1"/>
            <a:r>
              <a:rPr lang="en-US" dirty="0"/>
              <a:t>Create an index page in for the new virtual host!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echo Hey there port 81 &gt;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/www/31##p81/index.html</a:t>
            </a:r>
          </a:p>
          <a:p>
            <a:pPr lvl="1"/>
            <a:r>
              <a:rPr lang="en-US" dirty="0"/>
              <a:t>Have to add a statement to allow listening on port 81!</a:t>
            </a:r>
          </a:p>
          <a:p>
            <a:pPr lvl="2"/>
            <a:r>
              <a:rPr lang="en-US" dirty="0"/>
              <a:t>Details on the next slide!  Yay!</a:t>
            </a:r>
          </a:p>
          <a:p>
            <a:pPr lvl="2"/>
            <a:r>
              <a:rPr lang="en-US" dirty="0"/>
              <a:t>Don’t forget to restart apache after changing .conf files!</a:t>
            </a:r>
          </a:p>
          <a:p>
            <a:pPr lvl="3"/>
            <a:r>
              <a:rPr lang="en-US" dirty="0" err="1"/>
              <a:t>systemctl</a:t>
            </a:r>
            <a:r>
              <a:rPr lang="en-US" dirty="0"/>
              <a:t> restart httpd</a:t>
            </a:r>
          </a:p>
        </p:txBody>
      </p:sp>
      <p:pic>
        <p:nvPicPr>
          <p:cNvPr id="6" name="Picture 2" descr="http://simpledeveloper.com/wp-content/uploads/2014/05/how_to_create_a_virtual_ho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065" y="3742805"/>
            <a:ext cx="4144995" cy="237774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0121E70-DF74-BB8A-2F23-F2A7BD56B29C}"/>
              </a:ext>
            </a:extLst>
          </p:cNvPr>
          <p:cNvSpPr/>
          <p:nvPr/>
        </p:nvSpPr>
        <p:spPr>
          <a:xfrm rot="172114">
            <a:off x="7539024" y="2088328"/>
            <a:ext cx="45970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Replace the ## with your 2-digit number!</a:t>
            </a:r>
          </a:p>
        </p:txBody>
      </p:sp>
    </p:spTree>
    <p:extLst>
      <p:ext uri="{BB962C8B-B14F-4D97-AF65-F5344CB8AC3E}">
        <p14:creationId xmlns:p14="http://schemas.microsoft.com/office/powerpoint/2010/main" val="1693108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Host Configurations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40766"/>
          </a:xfrm>
        </p:spPr>
        <p:txBody>
          <a:bodyPr>
            <a:normAutofit/>
          </a:bodyPr>
          <a:lstStyle/>
          <a:p>
            <a:r>
              <a:rPr lang="en-US" dirty="0"/>
              <a:t>Create the </a:t>
            </a:r>
            <a:r>
              <a:rPr lang="en-US" dirty="0">
                <a:hlinkClick r:id="rId2"/>
              </a:rPr>
              <a:t>http://31##.megastuff.biz:81</a:t>
            </a:r>
            <a:r>
              <a:rPr lang="en-US" dirty="0"/>
              <a:t> virtual host</a:t>
            </a:r>
          </a:p>
          <a:p>
            <a:pPr lvl="1"/>
            <a:r>
              <a:rPr lang="en-US" dirty="0"/>
              <a:t>We have to also edit our main </a:t>
            </a:r>
            <a:r>
              <a:rPr lang="en-US" dirty="0" err="1"/>
              <a:t>httpd.conf</a:t>
            </a:r>
            <a:r>
              <a:rPr lang="en-US" dirty="0"/>
              <a:t> file to listen on port 81!</a:t>
            </a:r>
          </a:p>
          <a:p>
            <a:pPr lvl="2"/>
            <a:r>
              <a:rPr lang="en-US" sz="1800" dirty="0"/>
              <a:t>Edit the file /</a:t>
            </a:r>
            <a:r>
              <a:rPr lang="en-US" sz="1800" dirty="0" err="1"/>
              <a:t>etc</a:t>
            </a:r>
            <a:r>
              <a:rPr lang="en-US" sz="1800" dirty="0"/>
              <a:t>/</a:t>
            </a:r>
            <a:r>
              <a:rPr lang="en-US" sz="1800" dirty="0" err="1"/>
              <a:t>httpd</a:t>
            </a:r>
            <a:r>
              <a:rPr lang="en-US" sz="1800" dirty="0"/>
              <a:t>/</a:t>
            </a:r>
            <a:r>
              <a:rPr lang="en-US" sz="1800" dirty="0" err="1"/>
              <a:t>conf</a:t>
            </a:r>
            <a:r>
              <a:rPr lang="en-US" sz="1800" dirty="0"/>
              <a:t>/</a:t>
            </a:r>
            <a:r>
              <a:rPr lang="en-US" sz="1800" dirty="0" err="1"/>
              <a:t>httpd.conf</a:t>
            </a:r>
            <a:r>
              <a:rPr lang="en-US" sz="1800" dirty="0"/>
              <a:t> and add this line</a:t>
            </a:r>
            <a:br>
              <a:rPr lang="en-US" sz="1800" dirty="0"/>
            </a:br>
            <a:r>
              <a:rPr lang="en-US" sz="1800" dirty="0"/>
              <a:t>below the “Listen 80” line:</a:t>
            </a:r>
          </a:p>
          <a:p>
            <a:pPr lvl="3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Listen 81</a:t>
            </a:r>
          </a:p>
          <a:p>
            <a:pPr lvl="3"/>
            <a:r>
              <a:rPr lang="en-US" sz="1800" dirty="0">
                <a:cs typeface="Courier New" panose="02070309020205020404" pitchFamily="49" charset="0"/>
              </a:rPr>
              <a:t>It should look like this when done:</a:t>
            </a:r>
          </a:p>
          <a:p>
            <a:pPr lvl="4"/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4"/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4"/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Restart Apache and check if it worked!</a:t>
            </a:r>
          </a:p>
          <a:p>
            <a:pPr lvl="2"/>
            <a:r>
              <a:rPr lang="en-US" dirty="0"/>
              <a:t>Visit </a:t>
            </a:r>
            <a:r>
              <a:rPr lang="en-US" dirty="0">
                <a:hlinkClick r:id="rId2"/>
              </a:rPr>
              <a:t>http://31##.megastuff.biz:81</a:t>
            </a:r>
            <a:endParaRPr lang="en-US" dirty="0"/>
          </a:p>
          <a:p>
            <a:pPr lvl="1"/>
            <a:r>
              <a:rPr lang="en-US" dirty="0"/>
              <a:t>Validate our old sites still work – should still display </a:t>
            </a:r>
            <a:r>
              <a:rPr lang="en-US" dirty="0" err="1"/>
              <a:t>phpinfo</a:t>
            </a:r>
            <a:r>
              <a:rPr lang="en-US" dirty="0"/>
              <a:t>!</a:t>
            </a:r>
          </a:p>
          <a:p>
            <a:pPr lvl="2"/>
            <a:r>
              <a:rPr lang="en-US" dirty="0"/>
              <a:t>Visit: </a:t>
            </a:r>
            <a:r>
              <a:rPr lang="en-US" dirty="0">
                <a:hlinkClick r:id="rId3"/>
              </a:rPr>
              <a:t>http://ecsc325-1##.cs.edinboro.edu</a:t>
            </a:r>
            <a:endParaRPr lang="en-US" dirty="0"/>
          </a:p>
          <a:p>
            <a:pPr lvl="2"/>
            <a:r>
              <a:rPr lang="en-US" dirty="0"/>
              <a:t>Visit: </a:t>
            </a:r>
            <a:r>
              <a:rPr lang="en-US" dirty="0">
                <a:hlinkClick r:id="rId4"/>
              </a:rPr>
              <a:t>http://147.64.243.1##</a:t>
            </a:r>
            <a:endParaRPr lang="en-US" dirty="0"/>
          </a:p>
        </p:txBody>
      </p:sp>
      <p:pic>
        <p:nvPicPr>
          <p:cNvPr id="6" name="Picture 2" descr="http://simpledeveloper.com/wp-content/uploads/2014/05/how_to_create_a_virtual_hos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065" y="3742805"/>
            <a:ext cx="4144995" cy="237774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 rot="172114">
            <a:off x="7539024" y="2088328"/>
            <a:ext cx="45970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Replace the ## with your 2-digit number!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0798" y="3742805"/>
            <a:ext cx="277177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01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Host Configurations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3"/>
            <a:ext cx="10966566" cy="4654819"/>
          </a:xfrm>
        </p:spPr>
        <p:txBody>
          <a:bodyPr>
            <a:normAutofit/>
          </a:bodyPr>
          <a:lstStyle/>
          <a:p>
            <a:r>
              <a:rPr lang="en-US" sz="2400" dirty="0">
                <a:cs typeface="Courier New" panose="02070309020205020404" pitchFamily="49" charset="0"/>
              </a:rPr>
              <a:t>Create new Ultra Modern webpage from template on virtual host</a:t>
            </a:r>
          </a:p>
          <a:p>
            <a:pPr lvl="1"/>
            <a:r>
              <a:rPr lang="en-US" sz="2200" dirty="0">
                <a:cs typeface="Courier New" panose="02070309020205020404" pitchFamily="49" charset="0"/>
              </a:rPr>
              <a:t>Install unzip package to provide unzip functionality!</a:t>
            </a:r>
          </a:p>
          <a:p>
            <a:pPr marL="566928" lvl="3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provides *bin/unzip</a:t>
            </a:r>
          </a:p>
          <a:p>
            <a:pPr marL="566928" lvl="3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-y install unzip</a:t>
            </a:r>
          </a:p>
          <a:p>
            <a:pPr lvl="1"/>
            <a:r>
              <a:rPr lang="en-US" sz="2000" dirty="0">
                <a:cs typeface="Courier New" panose="02070309020205020404" pitchFamily="49" charset="0"/>
              </a:rPr>
              <a:t>Download template and move to www directory</a:t>
            </a:r>
          </a:p>
          <a:p>
            <a:pPr marL="566928" lvl="3" indent="0">
              <a:buNone/>
            </a:pP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-p /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ultra_template</a:t>
            </a:r>
            <a:endParaRPr lang="en-US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6928" lvl="3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cd /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ultra_template</a:t>
            </a:r>
            <a:endParaRPr lang="en-US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6928" lvl="3" indent="0">
              <a:buNone/>
            </a:pP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wget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https://jpatalon.cs.edinboro.edu/ecsc325/classfiles/ultra_modern.zip </a:t>
            </a:r>
          </a:p>
          <a:p>
            <a:pPr marL="566928" lvl="3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unzip -e ultra_modern.zip</a:t>
            </a:r>
          </a:p>
          <a:p>
            <a:pPr marL="566928" lvl="3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</a:p>
          <a:p>
            <a:pPr marL="566928" lvl="3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mv web/ /var/www/</a:t>
            </a:r>
          </a:p>
          <a:p>
            <a:pPr marL="566928" lvl="3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cd /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/www/web</a:t>
            </a:r>
          </a:p>
          <a:p>
            <a:pPr marL="566928" lvl="3" indent="0">
              <a:buNone/>
            </a:pP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pwd</a:t>
            </a:r>
            <a:endParaRPr lang="en-US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6928" lvl="3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ls -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lah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/www/</a:t>
            </a:r>
          </a:p>
        </p:txBody>
      </p:sp>
      <p:pic>
        <p:nvPicPr>
          <p:cNvPr id="5" name="Picture 2" descr="https://encrypted-tbn1.gstatic.com/images?q=tbn:ANd9GcQa0TJHn-soj3Kp-68fHvHF987Q66RUHwQRGun-iPalj45_xM6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556" y="4602480"/>
            <a:ext cx="2249564" cy="14969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74A415-B40E-CF47-8FCB-7AE0198D91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6530" y="1908666"/>
            <a:ext cx="2188590" cy="8769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97926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Host Configurations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53730"/>
          </a:xfrm>
        </p:spPr>
        <p:txBody>
          <a:bodyPr>
            <a:normAutofit/>
          </a:bodyPr>
          <a:lstStyle/>
          <a:p>
            <a:r>
              <a:rPr lang="en-US" sz="2400" dirty="0">
                <a:cs typeface="Courier New" panose="02070309020205020404" pitchFamily="49" charset="0"/>
              </a:rPr>
              <a:t>Create new webpage from template on virtual host</a:t>
            </a:r>
          </a:p>
          <a:p>
            <a:pPr lvl="1"/>
            <a:r>
              <a:rPr lang="en-US" sz="2000" dirty="0">
                <a:cs typeface="Courier New" panose="02070309020205020404" pitchFamily="49" charset="0"/>
              </a:rPr>
              <a:t>Create </a:t>
            </a:r>
            <a:r>
              <a:rPr lang="en-US" sz="2000" u="sng" dirty="0">
                <a:cs typeface="Courier New" panose="02070309020205020404" pitchFamily="49" charset="0"/>
              </a:rPr>
              <a:t>new</a:t>
            </a:r>
            <a:r>
              <a:rPr lang="en-US" sz="2000" dirty="0">
                <a:cs typeface="Courier New" panose="02070309020205020404" pitchFamily="49" charset="0"/>
              </a:rPr>
              <a:t> virtual host </a:t>
            </a:r>
            <a:r>
              <a:rPr lang="en-US" sz="2000" dirty="0" err="1">
                <a:cs typeface="Courier New" panose="02070309020205020404" pitchFamily="49" charset="0"/>
              </a:rPr>
              <a:t>config</a:t>
            </a:r>
            <a:r>
              <a:rPr lang="en-US" sz="2000" dirty="0">
                <a:cs typeface="Courier New" panose="02070309020205020404" pitchFamily="49" charset="0"/>
              </a:rPr>
              <a:t> file at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conf.d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web.conf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6928" lvl="3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VirtualHost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*:80&gt;</a:t>
            </a:r>
          </a:p>
          <a:p>
            <a:pPr marL="566928" lvl="3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DocumentRoot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"/var/www/web" </a:t>
            </a:r>
          </a:p>
          <a:p>
            <a:pPr marL="566928" lvl="3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# Note server name below is 3 digits</a:t>
            </a:r>
          </a:p>
          <a:p>
            <a:pPr marL="566928" lvl="3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ServerName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1##.ultrastuff.net</a:t>
            </a:r>
          </a:p>
          <a:p>
            <a:pPr marL="566928" lvl="3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VirtualHost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600" dirty="0">
              <a:cs typeface="Courier New" panose="02070309020205020404" pitchFamily="49" charset="0"/>
            </a:endParaRPr>
          </a:p>
          <a:p>
            <a:pPr lvl="1"/>
            <a:r>
              <a:rPr lang="en-US" sz="2200" dirty="0">
                <a:cs typeface="Courier New" panose="02070309020205020404" pitchFamily="49" charset="0"/>
              </a:rPr>
              <a:t>Test that it all worked!</a:t>
            </a:r>
          </a:p>
          <a:p>
            <a:pPr lvl="2"/>
            <a:r>
              <a:rPr lang="en-US" sz="1600" dirty="0">
                <a:cs typeface="Courier New" panose="02070309020205020404" pitchFamily="49" charset="0"/>
              </a:rPr>
              <a:t>Restart apache</a:t>
            </a:r>
          </a:p>
          <a:p>
            <a:pPr lvl="3"/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restart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httpd.service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dirty="0">
                <a:cs typeface="Courier New" panose="02070309020205020404" pitchFamily="49" charset="0"/>
              </a:rPr>
              <a:t>Visit websites and verify</a:t>
            </a:r>
          </a:p>
          <a:p>
            <a:pPr marL="749808" lvl="4" indent="0">
              <a:buNone/>
            </a:pPr>
            <a:r>
              <a:rPr lang="en-US" sz="1600" dirty="0">
                <a:cs typeface="Courier New" panose="02070309020205020404" pitchFamily="49" charset="0"/>
                <a:hlinkClick r:id="rId3"/>
              </a:rPr>
              <a:t>http://1</a:t>
            </a:r>
            <a:r>
              <a:rPr lang="en-US" sz="1600" b="1" dirty="0">
                <a:cs typeface="Courier New" panose="02070309020205020404" pitchFamily="49" charset="0"/>
                <a:hlinkClick r:id="rId3"/>
              </a:rPr>
              <a:t>##</a:t>
            </a:r>
            <a:r>
              <a:rPr lang="en-US" sz="1600" dirty="0">
                <a:cs typeface="Courier New" panose="02070309020205020404" pitchFamily="49" charset="0"/>
                <a:hlinkClick r:id="rId3"/>
              </a:rPr>
              <a:t>.ultrastuff.net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2" descr="https://encrypted-tbn1.gstatic.com/images?q=tbn:ANd9GcQa0TJHn-soj3Kp-68fHvHF987Q66RUHwQRGun-iPalj45_xM6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556" y="4602480"/>
            <a:ext cx="2249564" cy="14969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68D0FB-1CD4-B350-6A14-B3F673355B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6530" y="1908666"/>
            <a:ext cx="2188590" cy="8769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20241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50292"/>
          </a:xfrm>
        </p:spPr>
        <p:txBody>
          <a:bodyPr>
            <a:normAutofit/>
          </a:bodyPr>
          <a:lstStyle/>
          <a:p>
            <a:r>
              <a:rPr lang="en-US" dirty="0"/>
              <a:t>Attendance and administrative</a:t>
            </a:r>
          </a:p>
          <a:p>
            <a:r>
              <a:rPr lang="en-US" dirty="0"/>
              <a:t>Semester Grades Review</a:t>
            </a:r>
          </a:p>
          <a:p>
            <a:r>
              <a:rPr lang="en-US" dirty="0"/>
              <a:t>SSH Proxy Connection Review</a:t>
            </a:r>
          </a:p>
          <a:p>
            <a:r>
              <a:rPr lang="en-US" dirty="0"/>
              <a:t>PHP Installation</a:t>
            </a:r>
          </a:p>
          <a:p>
            <a:r>
              <a:rPr lang="en-US" dirty="0" err="1"/>
              <a:t>MariaDB</a:t>
            </a:r>
            <a:r>
              <a:rPr lang="en-US" dirty="0"/>
              <a:t> Installation</a:t>
            </a:r>
          </a:p>
          <a:p>
            <a:r>
              <a:rPr lang="en-US" dirty="0"/>
              <a:t>Test website configurations</a:t>
            </a:r>
          </a:p>
          <a:p>
            <a:r>
              <a:rPr lang="en-US" dirty="0"/>
              <a:t>Virtual hosts</a:t>
            </a:r>
          </a:p>
          <a:p>
            <a:pPr lvl="1"/>
            <a:r>
              <a:rPr lang="en-US" dirty="0"/>
              <a:t>Ecsc325-1##, phpMyAdmin, </a:t>
            </a:r>
            <a:br>
              <a:rPr lang="en-US" dirty="0"/>
            </a:br>
            <a:r>
              <a:rPr lang="en-US" dirty="0"/>
              <a:t>temperature graphs, </a:t>
            </a:r>
            <a:r>
              <a:rPr lang="en-US" dirty="0" err="1"/>
              <a:t>Megastuff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 err="1"/>
              <a:t>Ultrastuff</a:t>
            </a:r>
            <a:r>
              <a:rPr lang="en-US" dirty="0"/>
              <a:t>, </a:t>
            </a:r>
            <a:r>
              <a:rPr lang="en-US" dirty="0" err="1"/>
              <a:t>Wordpress</a:t>
            </a:r>
            <a:r>
              <a:rPr lang="en-US" dirty="0"/>
              <a:t>…</a:t>
            </a:r>
          </a:p>
        </p:txBody>
      </p:sp>
      <p:pic>
        <p:nvPicPr>
          <p:cNvPr id="2050" name="Picture 2" descr="http://4.bp.blogspot.com/-0AMr33_fxDo/Tnnu12pVw_I/AAAAAAAAAJs/_lO01jYBYMo/s1600/Learning+Objectiv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337" y="2888673"/>
            <a:ext cx="3893343" cy="298042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684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Host Configurations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914610" cy="4253730"/>
          </a:xfrm>
        </p:spPr>
        <p:txBody>
          <a:bodyPr>
            <a:normAutofit/>
          </a:bodyPr>
          <a:lstStyle/>
          <a:p>
            <a:r>
              <a:rPr lang="en-US" sz="2400" dirty="0">
                <a:cs typeface="Courier New" panose="02070309020205020404" pitchFamily="49" charset="0"/>
              </a:rPr>
              <a:t>Create new WordPress site on virtual host</a:t>
            </a:r>
          </a:p>
          <a:p>
            <a:pPr lvl="1"/>
            <a:r>
              <a:rPr lang="en-US" sz="2200" dirty="0">
                <a:cs typeface="Courier New" panose="02070309020205020404" pitchFamily="49" charset="0"/>
              </a:rPr>
              <a:t>Install Prerequisites</a:t>
            </a:r>
          </a:p>
          <a:p>
            <a:pPr marL="566928" lvl="3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-y install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php-mysqlnd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6928" lvl="3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restart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httpd.service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cs typeface="Courier New" panose="02070309020205020404" pitchFamily="49" charset="0"/>
              </a:rPr>
              <a:t>Create Database and User</a:t>
            </a:r>
          </a:p>
          <a:p>
            <a:pPr marL="566928" lvl="3" indent="0"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mysql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-u root –p</a:t>
            </a:r>
          </a:p>
          <a:p>
            <a:pPr marL="749808" lvl="4" indent="0">
              <a:buNone/>
            </a:pPr>
            <a:r>
              <a:rPr lang="en-US" sz="1200" dirty="0">
                <a:cs typeface="Courier New" panose="02070309020205020404" pitchFamily="49" charset="0"/>
              </a:rPr>
              <a:t>Log in with your root </a:t>
            </a:r>
            <a:r>
              <a:rPr lang="en-US" sz="1200" dirty="0" err="1">
                <a:cs typeface="Courier New" panose="02070309020205020404" pitchFamily="49" charset="0"/>
              </a:rPr>
              <a:t>mysql</a:t>
            </a:r>
            <a:r>
              <a:rPr lang="en-US" sz="1200" dirty="0">
                <a:cs typeface="Courier New" panose="02070309020205020404" pitchFamily="49" charset="0"/>
              </a:rPr>
              <a:t> password!</a:t>
            </a:r>
          </a:p>
          <a:p>
            <a:pPr marL="566928" lvl="3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create database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wordpressdb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566928" lvl="3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grant all privileges ON wordpressdb.* TO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wordpressuser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"@"localhost" identified by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wordpresspass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";</a:t>
            </a:r>
          </a:p>
          <a:p>
            <a:pPr marL="566928" lvl="3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flush privileges;</a:t>
            </a:r>
          </a:p>
          <a:p>
            <a:pPr marL="566928" lvl="3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show databases;</a:t>
            </a:r>
          </a:p>
          <a:p>
            <a:pPr marL="566928" lvl="3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user,host,password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from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mysql.user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566928" lvl="3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exit;</a:t>
            </a:r>
          </a:p>
        </p:txBody>
      </p:sp>
      <p:pic>
        <p:nvPicPr>
          <p:cNvPr id="4" name="Picture 2" descr="https://encrypted-tbn1.gstatic.com/images?q=tbn:ANd9GcQa0TJHn-soj3Kp-68fHvHF987Q66RUHwQRGun-iPalj45_xM6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556" y="4602480"/>
            <a:ext cx="2249564" cy="14969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wordpres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098" y="1845734"/>
            <a:ext cx="1650479" cy="165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718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Host Configurations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37079"/>
          </a:xfrm>
        </p:spPr>
        <p:txBody>
          <a:bodyPr>
            <a:normAutofit/>
          </a:bodyPr>
          <a:lstStyle/>
          <a:p>
            <a:r>
              <a:rPr lang="en-US" sz="2400" dirty="0">
                <a:cs typeface="Courier New" panose="02070309020205020404" pitchFamily="49" charset="0"/>
              </a:rPr>
              <a:t>Create new WordPress site on virtual host</a:t>
            </a:r>
          </a:p>
          <a:p>
            <a:pPr lvl="1"/>
            <a:r>
              <a:rPr lang="en-US" sz="2000" dirty="0">
                <a:cs typeface="Courier New" panose="02070309020205020404" pitchFamily="49" charset="0"/>
              </a:rPr>
              <a:t>Install tar!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-y install tar</a:t>
            </a:r>
          </a:p>
          <a:p>
            <a:pPr lvl="1"/>
            <a:r>
              <a:rPr lang="en-US" sz="2000" dirty="0">
                <a:cs typeface="Courier New" panose="02070309020205020404" pitchFamily="49" charset="0"/>
              </a:rPr>
              <a:t>Download package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cd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6928" lvl="3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wget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https://wordpress.org/latest.tar.gz -O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/latest.tar.gz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tar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zxvf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/latest.tar.gz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mv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wordpress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/www/</a:t>
            </a:r>
          </a:p>
          <a:p>
            <a:pPr lvl="1"/>
            <a:r>
              <a:rPr lang="en-US" sz="2000" dirty="0">
                <a:cs typeface="Courier New" panose="02070309020205020404" pitchFamily="49" charset="0"/>
              </a:rPr>
              <a:t>Check the permissions!  We should secure our </a:t>
            </a:r>
            <a:r>
              <a:rPr lang="en-US" sz="2000" dirty="0" err="1">
                <a:cs typeface="Courier New" panose="02070309020205020404" pitchFamily="49" charset="0"/>
              </a:rPr>
              <a:t>wordpress</a:t>
            </a:r>
            <a:r>
              <a:rPr lang="en-US" sz="2000" dirty="0">
                <a:cs typeface="Courier New" panose="02070309020205020404" pitchFamily="49" charset="0"/>
              </a:rPr>
              <a:t> directory!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ls 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/www</a:t>
            </a:r>
          </a:p>
          <a:p>
            <a:pPr marL="566928" lvl="3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chown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root:apache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/www/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wordpress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6928" lvl="3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chmod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ug+rwX,o-rwx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/www/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wordpress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ls 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/www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ls 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/www/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wordpress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2" descr="https://encrypted-tbn1.gstatic.com/images?q=tbn:ANd9GcQa0TJHn-soj3Kp-68fHvHF987Q66RUHwQRGun-iPalj45_xM6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556" y="4602480"/>
            <a:ext cx="2249564" cy="14969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wordpres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098" y="1845734"/>
            <a:ext cx="1650479" cy="165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687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Host Configurations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612939"/>
          </a:xfrm>
        </p:spPr>
        <p:txBody>
          <a:bodyPr>
            <a:normAutofit/>
          </a:bodyPr>
          <a:lstStyle/>
          <a:p>
            <a:r>
              <a:rPr lang="en-US" sz="2400" dirty="0">
                <a:cs typeface="Courier New" panose="02070309020205020404" pitchFamily="49" charset="0"/>
              </a:rPr>
              <a:t>Create new WordPress site on virtual host</a:t>
            </a:r>
          </a:p>
          <a:p>
            <a:pPr lvl="1"/>
            <a:r>
              <a:rPr lang="en-US" sz="2000" dirty="0">
                <a:cs typeface="Courier New" panose="02070309020205020404" pitchFamily="49" charset="0"/>
              </a:rPr>
              <a:t>Create new virtual host </a:t>
            </a:r>
            <a:r>
              <a:rPr lang="en-US" sz="2000" dirty="0" err="1">
                <a:cs typeface="Courier New" panose="02070309020205020404" pitchFamily="49" charset="0"/>
              </a:rPr>
              <a:t>config</a:t>
            </a:r>
            <a:r>
              <a:rPr lang="en-US" sz="2000" dirty="0">
                <a:cs typeface="Courier New" panose="02070309020205020404" pitchFamily="49" charset="0"/>
              </a:rPr>
              <a:t> file at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conf.d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wordpress.conf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VirtualHost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*:80&gt;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DocumentRoot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"/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/www/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wordpress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# Note server name below is 4 digits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ServerName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31##.ultrastuff.net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VirtualHost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1"/>
            <a:r>
              <a:rPr lang="en-US" sz="2200" dirty="0">
                <a:cs typeface="Courier New" panose="02070309020205020404" pitchFamily="49" charset="0"/>
              </a:rPr>
              <a:t>Test that it all worked!</a:t>
            </a:r>
          </a:p>
          <a:p>
            <a:pPr lvl="2"/>
            <a:r>
              <a:rPr lang="en-US" sz="1600" dirty="0">
                <a:cs typeface="Courier New" panose="02070309020205020404" pitchFamily="49" charset="0"/>
              </a:rPr>
              <a:t>Restart apache</a:t>
            </a:r>
          </a:p>
          <a:p>
            <a:pPr marL="749808" lvl="4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restart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httpd.service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dirty="0">
                <a:cs typeface="Courier New" panose="02070309020205020404" pitchFamily="49" charset="0"/>
              </a:rPr>
              <a:t>Visit websites and verify</a:t>
            </a:r>
          </a:p>
          <a:p>
            <a:pPr lvl="3"/>
            <a:r>
              <a:rPr lang="en-US" sz="1600" dirty="0">
                <a:cs typeface="Courier New" panose="02070309020205020404" pitchFamily="49" charset="0"/>
                <a:hlinkClick r:id="rId3"/>
              </a:rPr>
              <a:t>http://31##.ultrastuff.net</a:t>
            </a:r>
            <a:endParaRPr lang="en-US" sz="1600" dirty="0">
              <a:cs typeface="Courier New" panose="02070309020205020404" pitchFamily="49" charset="0"/>
            </a:endParaRPr>
          </a:p>
          <a:p>
            <a:pPr lvl="3"/>
            <a:r>
              <a:rPr lang="en-US" sz="1600" dirty="0">
                <a:cs typeface="Courier New" panose="02070309020205020404" pitchFamily="49" charset="0"/>
              </a:rPr>
              <a:t>Should get WordPress config page!</a:t>
            </a:r>
          </a:p>
          <a:p>
            <a:pPr lvl="4"/>
            <a:r>
              <a:rPr lang="en-US" sz="1600" dirty="0">
                <a:cs typeface="Courier New" panose="02070309020205020404" pitchFamily="49" charset="0"/>
              </a:rPr>
              <a:t>Not working?  Something else wrong?  Check the logs!</a:t>
            </a:r>
          </a:p>
          <a:p>
            <a:pPr marL="1071400" lvl="6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/var/log/httpd/</a:t>
            </a:r>
          </a:p>
        </p:txBody>
      </p:sp>
      <p:pic>
        <p:nvPicPr>
          <p:cNvPr id="5" name="Picture 2" descr="https://encrypted-tbn1.gstatic.com/images?q=tbn:ANd9GcQa0TJHn-soj3Kp-68fHvHF987Q66RUHwQRGun-iPalj45_xM6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556" y="4602480"/>
            <a:ext cx="2249564" cy="14969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wordpres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098" y="1845734"/>
            <a:ext cx="1650479" cy="165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667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PHP!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85546"/>
          </a:xfrm>
        </p:spPr>
        <p:txBody>
          <a:bodyPr>
            <a:normAutofit/>
          </a:bodyPr>
          <a:lstStyle/>
          <a:p>
            <a:r>
              <a:rPr lang="en-US" strike="sngStrike" dirty="0">
                <a:cs typeface="Courier New" panose="02070309020205020404" pitchFamily="49" charset="0"/>
              </a:rPr>
              <a:t>Our PHP Installation is pretty old…</a:t>
            </a:r>
          </a:p>
          <a:p>
            <a:pPr lvl="1"/>
            <a:r>
              <a:rPr lang="en-US" strike="sngStrike" dirty="0">
                <a:cs typeface="Courier New" panose="02070309020205020404" pitchFamily="49" charset="0"/>
              </a:rPr>
              <a:t>This is typical of </a:t>
            </a:r>
            <a:r>
              <a:rPr lang="en-US" strike="sngStrike" dirty="0" err="1">
                <a:cs typeface="Courier New" panose="02070309020205020404" pitchFamily="49" charset="0"/>
              </a:rPr>
              <a:t>RedHat</a:t>
            </a:r>
            <a:r>
              <a:rPr lang="en-US" strike="sngStrike" dirty="0">
                <a:cs typeface="Courier New" panose="02070309020205020404" pitchFamily="49" charset="0"/>
              </a:rPr>
              <a:t> based distros</a:t>
            </a:r>
          </a:p>
          <a:p>
            <a:pPr lvl="1"/>
            <a:r>
              <a:rPr lang="en-US" strike="sngStrike" dirty="0">
                <a:cs typeface="Courier New" panose="02070309020205020404" pitchFamily="49" charset="0"/>
              </a:rPr>
              <a:t>They standardize on a specific version (ex: 5.4)</a:t>
            </a:r>
          </a:p>
          <a:p>
            <a:pPr lvl="1"/>
            <a:r>
              <a:rPr lang="en-US" strike="sngStrike" dirty="0">
                <a:cs typeface="Courier New" panose="02070309020205020404" pitchFamily="49" charset="0"/>
              </a:rPr>
              <a:t>They “back-port” fixes, features, and other updates as they see necessary</a:t>
            </a:r>
          </a:p>
          <a:p>
            <a:pPr lvl="2"/>
            <a:r>
              <a:rPr lang="en-US" strike="sngStrike" dirty="0">
                <a:cs typeface="Courier New" panose="02070309020205020404" pitchFamily="49" charset="0"/>
              </a:rPr>
              <a:t>Sometimes this means the default version of a package is older that what we need!</a:t>
            </a:r>
          </a:p>
          <a:p>
            <a:r>
              <a:rPr lang="en-US" strike="sngStrike" dirty="0" err="1">
                <a:cs typeface="Courier New" panose="02070309020205020404" pitchFamily="49" charset="0"/>
              </a:rPr>
              <a:t>RedHat</a:t>
            </a:r>
            <a:r>
              <a:rPr lang="en-US" strike="sngStrike" dirty="0">
                <a:cs typeface="Courier New" panose="02070309020205020404" pitchFamily="49" charset="0"/>
              </a:rPr>
              <a:t> and CentOS have a selection of additional software repositories</a:t>
            </a:r>
          </a:p>
          <a:p>
            <a:pPr lvl="1"/>
            <a:r>
              <a:rPr lang="en-US" strike="sngStrike" dirty="0">
                <a:cs typeface="Courier New" panose="02070309020205020404" pitchFamily="49" charset="0"/>
              </a:rPr>
              <a:t>Let’s install two additional software repositories, enable the </a:t>
            </a:r>
            <a:r>
              <a:rPr lang="en-US" u="sng" strike="sngStrike" dirty="0">
                <a:cs typeface="Courier New" panose="02070309020205020404" pitchFamily="49" charset="0"/>
              </a:rPr>
              <a:t>remi-php56</a:t>
            </a:r>
            <a:r>
              <a:rPr lang="en-US" strike="sngStrike" dirty="0">
                <a:cs typeface="Courier New" panose="02070309020205020404" pitchFamily="49" charset="0"/>
              </a:rPr>
              <a:t> repo, and update!</a:t>
            </a:r>
          </a:p>
          <a:p>
            <a:pPr marL="566928" lvl="3" indent="0">
              <a:buNone/>
            </a:pPr>
            <a:r>
              <a:rPr lang="en-US" strike="sngStrike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 -y install https://dl.fedoraproject.org/pub/epel/epel-release-latest-7.noarch.rpm</a:t>
            </a:r>
          </a:p>
          <a:p>
            <a:pPr marL="566928" lvl="3" indent="0">
              <a:buNone/>
            </a:pPr>
            <a:r>
              <a:rPr lang="en-US" strike="sngStrike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 -y install http://rpms.remirepo.net/enterprise/remi-release-7.rpm</a:t>
            </a:r>
            <a:endParaRPr lang="en-US" strike="sngStrike" dirty="0">
              <a:latin typeface="Courier New" panose="02070309020205020404" pitchFamily="49" charset="0"/>
              <a:cs typeface="Courier New" panose="02070309020205020404" pitchFamily="49" charset="0"/>
              <a:hlinkClick r:id="rId2"/>
            </a:endParaRPr>
          </a:p>
          <a:p>
            <a:pPr marL="566928" lvl="3" indent="0">
              <a:buNone/>
            </a:pPr>
            <a:r>
              <a:rPr lang="en-US" strike="sngStrike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 -y install </a:t>
            </a:r>
            <a:r>
              <a:rPr lang="en-US" strike="sngStrike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-utils</a:t>
            </a:r>
          </a:p>
          <a:p>
            <a:pPr marL="566928" lvl="3" indent="0">
              <a:buNone/>
            </a:pPr>
            <a:r>
              <a:rPr lang="en-US" strike="sngStrike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-config-manager --enable remi-php56</a:t>
            </a:r>
          </a:p>
          <a:p>
            <a:pPr marL="566928" lvl="3" indent="0">
              <a:buNone/>
            </a:pPr>
            <a:r>
              <a:rPr lang="en-US" strike="sngStrike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 -y update</a:t>
            </a:r>
          </a:p>
          <a:p>
            <a:pPr lvl="1"/>
            <a:r>
              <a:rPr lang="en-US" strike="sngStrike" dirty="0">
                <a:cs typeface="Courier New" panose="02070309020205020404" pitchFamily="49" charset="0"/>
              </a:rPr>
              <a:t>Restart Apache!</a:t>
            </a:r>
          </a:p>
          <a:p>
            <a:pPr marL="566928" lvl="3" indent="0">
              <a:buNone/>
            </a:pPr>
            <a:r>
              <a:rPr lang="en-US" strike="sngStrike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 restart </a:t>
            </a:r>
            <a:r>
              <a:rPr lang="en-US" strike="sngStrike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</a:t>
            </a:r>
            <a:endParaRPr lang="en-US" strike="sngStrik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4" name="Picture 2" descr="https://encrypted-tbn1.gstatic.com/images?q=tbn:ANd9GcQa0TJHn-soj3Kp-68fHvHF987Q66RUHwQRGun-iPalj45_xM6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556" y="4602480"/>
            <a:ext cx="2249564" cy="14969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73EC7A8-94A9-DFE2-FCFD-EE4E6E61BC30}"/>
              </a:ext>
            </a:extLst>
          </p:cNvPr>
          <p:cNvSpPr/>
          <p:nvPr/>
        </p:nvSpPr>
        <p:spPr>
          <a:xfrm rot="255047">
            <a:off x="8648843" y="1942256"/>
            <a:ext cx="332385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Only for </a:t>
            </a:r>
            <a:b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RHEL7/CentOS7!</a:t>
            </a:r>
          </a:p>
        </p:txBody>
      </p:sp>
    </p:spTree>
    <p:extLst>
      <p:ext uri="{BB962C8B-B14F-4D97-AF65-F5344CB8AC3E}">
        <p14:creationId xmlns:p14="http://schemas.microsoft.com/office/powerpoint/2010/main" val="2858468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Host Configurations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43306"/>
          </a:xfrm>
        </p:spPr>
        <p:txBody>
          <a:bodyPr>
            <a:normAutofit/>
          </a:bodyPr>
          <a:lstStyle/>
          <a:p>
            <a:r>
              <a:rPr lang="en-US" sz="2400" dirty="0">
                <a:cs typeface="Courier New" panose="02070309020205020404" pitchFamily="49" charset="0"/>
              </a:rPr>
              <a:t>Create new WordPress site on virtual host</a:t>
            </a:r>
          </a:p>
          <a:p>
            <a:pPr lvl="1"/>
            <a:r>
              <a:rPr lang="en-US" sz="2000" dirty="0">
                <a:cs typeface="Courier New" panose="02070309020205020404" pitchFamily="49" charset="0"/>
              </a:rPr>
              <a:t>Configure WordPress Database</a:t>
            </a:r>
          </a:p>
          <a:p>
            <a:pPr lvl="2"/>
            <a:r>
              <a:rPr lang="en-US" sz="1600" dirty="0">
                <a:cs typeface="Courier New" panose="02070309020205020404" pitchFamily="49" charset="0"/>
              </a:rPr>
              <a:t>Database Name: </a:t>
            </a:r>
            <a:r>
              <a:rPr lang="en-US" sz="1600" dirty="0" err="1">
                <a:cs typeface="Courier New" panose="02070309020205020404" pitchFamily="49" charset="0"/>
              </a:rPr>
              <a:t>wordpressdb</a:t>
            </a:r>
            <a:endParaRPr lang="en-US" sz="1600" dirty="0">
              <a:cs typeface="Courier New" panose="02070309020205020404" pitchFamily="49" charset="0"/>
            </a:endParaRPr>
          </a:p>
          <a:p>
            <a:pPr lvl="2"/>
            <a:r>
              <a:rPr lang="en-US" sz="1600" dirty="0">
                <a:cs typeface="Courier New" panose="02070309020205020404" pitchFamily="49" charset="0"/>
              </a:rPr>
              <a:t>Username: </a:t>
            </a:r>
            <a:r>
              <a:rPr lang="en-US" sz="1600" dirty="0" err="1">
                <a:cs typeface="Courier New" panose="02070309020205020404" pitchFamily="49" charset="0"/>
              </a:rPr>
              <a:t>wordpressuser</a:t>
            </a:r>
            <a:endParaRPr lang="en-US" sz="1600" dirty="0">
              <a:cs typeface="Courier New" panose="02070309020205020404" pitchFamily="49" charset="0"/>
            </a:endParaRPr>
          </a:p>
          <a:p>
            <a:pPr lvl="2"/>
            <a:r>
              <a:rPr lang="en-US" sz="1600" dirty="0">
                <a:cs typeface="Courier New" panose="02070309020205020404" pitchFamily="49" charset="0"/>
              </a:rPr>
              <a:t>Password: </a:t>
            </a:r>
            <a:r>
              <a:rPr lang="en-US" sz="1600" dirty="0" err="1">
                <a:cs typeface="Courier New" panose="02070309020205020404" pitchFamily="49" charset="0"/>
              </a:rPr>
              <a:t>wordpresspass</a:t>
            </a:r>
            <a:endParaRPr lang="en-US" sz="1600" dirty="0">
              <a:cs typeface="Courier New" panose="02070309020205020404" pitchFamily="49" charset="0"/>
            </a:endParaRPr>
          </a:p>
          <a:p>
            <a:pPr lvl="2"/>
            <a:r>
              <a:rPr lang="en-US" sz="1600" dirty="0">
                <a:cs typeface="Courier New" panose="02070309020205020404" pitchFamily="49" charset="0"/>
              </a:rPr>
              <a:t>Database Host: localhost</a:t>
            </a:r>
          </a:p>
          <a:p>
            <a:pPr lvl="2"/>
            <a:r>
              <a:rPr lang="en-US" sz="1600" dirty="0">
                <a:cs typeface="Courier New" panose="02070309020205020404" pitchFamily="49" charset="0"/>
              </a:rPr>
              <a:t>Prefix: </a:t>
            </a:r>
            <a:r>
              <a:rPr lang="en-US" sz="1600" dirty="0" err="1">
                <a:cs typeface="Courier New" panose="02070309020205020404" pitchFamily="49" charset="0"/>
              </a:rPr>
              <a:t>wp</a:t>
            </a:r>
            <a:r>
              <a:rPr lang="en-US" sz="1600" dirty="0">
                <a:cs typeface="Courier New" panose="02070309020205020404" pitchFamily="49" charset="0"/>
              </a:rPr>
              <a:t>_</a:t>
            </a:r>
          </a:p>
          <a:p>
            <a:pPr lvl="1"/>
            <a:r>
              <a:rPr lang="en-US" sz="2000" dirty="0">
                <a:cs typeface="Courier New" panose="02070309020205020404" pitchFamily="49" charset="0"/>
              </a:rPr>
              <a:t>Configure WordPress Website</a:t>
            </a:r>
          </a:p>
          <a:p>
            <a:pPr lvl="2"/>
            <a:r>
              <a:rPr lang="en-US" sz="1600" dirty="0">
                <a:cs typeface="Courier New" panose="02070309020205020404" pitchFamily="49" charset="0"/>
              </a:rPr>
              <a:t>Site Title: Your Name</a:t>
            </a:r>
          </a:p>
          <a:p>
            <a:pPr lvl="2"/>
            <a:r>
              <a:rPr lang="en-US" sz="1600" dirty="0">
                <a:cs typeface="Courier New" panose="02070309020205020404" pitchFamily="49" charset="0"/>
              </a:rPr>
              <a:t>Username: Your </a:t>
            </a:r>
            <a:r>
              <a:rPr lang="en-US" sz="1600" dirty="0" err="1">
                <a:cs typeface="Courier New" panose="02070309020205020404" pitchFamily="49" charset="0"/>
              </a:rPr>
              <a:t>wordpress</a:t>
            </a:r>
            <a:r>
              <a:rPr lang="en-US" sz="1600" dirty="0">
                <a:cs typeface="Courier New" panose="02070309020205020404" pitchFamily="49" charset="0"/>
              </a:rPr>
              <a:t> user</a:t>
            </a:r>
          </a:p>
          <a:p>
            <a:pPr lvl="2"/>
            <a:r>
              <a:rPr lang="en-US" sz="1600" dirty="0">
                <a:cs typeface="Courier New" panose="02070309020205020404" pitchFamily="49" charset="0"/>
              </a:rPr>
              <a:t>Password: Your </a:t>
            </a:r>
            <a:r>
              <a:rPr lang="en-US" sz="1600" dirty="0" err="1">
                <a:cs typeface="Courier New" panose="02070309020205020404" pitchFamily="49" charset="0"/>
              </a:rPr>
              <a:t>wordpress</a:t>
            </a:r>
            <a:r>
              <a:rPr lang="en-US" sz="1600" dirty="0">
                <a:cs typeface="Courier New" panose="02070309020205020404" pitchFamily="49" charset="0"/>
              </a:rPr>
              <a:t> password</a:t>
            </a:r>
          </a:p>
          <a:p>
            <a:pPr lvl="2"/>
            <a:r>
              <a:rPr lang="en-US" sz="1600" dirty="0">
                <a:cs typeface="Courier New" panose="02070309020205020404" pitchFamily="49" charset="0"/>
              </a:rPr>
              <a:t>Email: Your university email</a:t>
            </a:r>
          </a:p>
          <a:p>
            <a:pPr lvl="2"/>
            <a:r>
              <a:rPr lang="en-US" sz="1600" dirty="0">
                <a:cs typeface="Courier New" panose="02070309020205020404" pitchFamily="49" charset="0"/>
              </a:rPr>
              <a:t>Discourage search engines from indexing site</a:t>
            </a:r>
          </a:p>
          <a:p>
            <a:pPr lvl="3"/>
            <a:r>
              <a:rPr lang="en-US" sz="1600" dirty="0">
                <a:cs typeface="Courier New" panose="02070309020205020404" pitchFamily="49" charset="0"/>
              </a:rPr>
              <a:t>Doesn’t really matter, search engines can’t access our sites anyways!</a:t>
            </a:r>
          </a:p>
        </p:txBody>
      </p:sp>
      <p:pic>
        <p:nvPicPr>
          <p:cNvPr id="5" name="Picture 2" descr="https://encrypted-tbn1.gstatic.com/images?q=tbn:ANd9GcQa0TJHn-soj3Kp-68fHvHF987Q66RUHwQRGun-iPalj45_xM6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556" y="4602480"/>
            <a:ext cx="2249564" cy="14969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1941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Host Configurations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83504"/>
          </a:xfrm>
        </p:spPr>
        <p:txBody>
          <a:bodyPr>
            <a:normAutofit/>
          </a:bodyPr>
          <a:lstStyle/>
          <a:p>
            <a:r>
              <a:rPr lang="en-US" sz="2400" dirty="0">
                <a:cs typeface="Courier New" panose="02070309020205020404" pitchFamily="49" charset="0"/>
              </a:rPr>
              <a:t>Create new WordPress site on virtual host</a:t>
            </a:r>
          </a:p>
          <a:p>
            <a:pPr lvl="1"/>
            <a:r>
              <a:rPr lang="en-US" sz="2000" dirty="0">
                <a:cs typeface="Courier New" panose="02070309020205020404" pitchFamily="49" charset="0"/>
              </a:rPr>
              <a:t>Allow for updates without FTP</a:t>
            </a:r>
          </a:p>
          <a:p>
            <a:pPr lvl="2"/>
            <a:r>
              <a:rPr lang="en-US" sz="1600" dirty="0">
                <a:cs typeface="Courier New" panose="02070309020205020404" pitchFamily="49" charset="0"/>
              </a:rPr>
              <a:t>Edit file: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/www/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wordpress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wp-config.php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dirty="0">
                <a:cs typeface="Courier New" panose="02070309020205020404" pitchFamily="49" charset="0"/>
              </a:rPr>
              <a:t>Add to end of file:</a:t>
            </a:r>
          </a:p>
          <a:p>
            <a:pPr marL="749808" lvl="4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define('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FS_METHOD','direct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');</a:t>
            </a:r>
          </a:p>
          <a:p>
            <a:pPr lvl="2"/>
            <a:r>
              <a:rPr lang="en-US" sz="1600" dirty="0">
                <a:cs typeface="Courier New" panose="02070309020205020404" pitchFamily="49" charset="0"/>
              </a:rPr>
              <a:t>Restart apache</a:t>
            </a:r>
          </a:p>
          <a:p>
            <a:pPr lvl="3"/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restart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httpd.service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000" dirty="0">
                <a:cs typeface="Courier New" panose="02070309020205020404" pitchFamily="49" charset="0"/>
              </a:rPr>
              <a:t>Update or Reinstall WordPress!</a:t>
            </a:r>
          </a:p>
          <a:p>
            <a:pPr lvl="2"/>
            <a:r>
              <a:rPr lang="en-US" sz="1600" dirty="0">
                <a:cs typeface="Courier New" panose="02070309020205020404" pitchFamily="49" charset="0"/>
              </a:rPr>
              <a:t>Proceed to login page</a:t>
            </a:r>
          </a:p>
          <a:p>
            <a:pPr lvl="3"/>
            <a:r>
              <a:rPr lang="en-US" sz="1600" dirty="0">
                <a:cs typeface="Courier New" panose="02070309020205020404" pitchFamily="49" charset="0"/>
                <a:hlinkClick r:id="rId3"/>
              </a:rPr>
              <a:t>http://31##.ultrastuff.biz/wp-login.php</a:t>
            </a:r>
            <a:endParaRPr lang="en-US" sz="1600" dirty="0">
              <a:cs typeface="Courier New" panose="02070309020205020404" pitchFamily="49" charset="0"/>
            </a:endParaRPr>
          </a:p>
          <a:p>
            <a:pPr lvl="2"/>
            <a:r>
              <a:rPr lang="en-US" sz="1600" dirty="0">
                <a:cs typeface="Courier New" panose="02070309020205020404" pitchFamily="49" charset="0"/>
              </a:rPr>
              <a:t>Check for updates</a:t>
            </a:r>
          </a:p>
          <a:p>
            <a:pPr lvl="3"/>
            <a:r>
              <a:rPr lang="en-US" sz="1600" dirty="0">
                <a:cs typeface="Courier New" panose="02070309020205020404" pitchFamily="49" charset="0"/>
              </a:rPr>
              <a:t>Update </a:t>
            </a:r>
            <a:r>
              <a:rPr lang="en-US" sz="1600" dirty="0" err="1">
                <a:cs typeface="Courier New" panose="02070309020205020404" pitchFamily="49" charset="0"/>
              </a:rPr>
              <a:t>yo</a:t>
            </a:r>
            <a:r>
              <a:rPr lang="en-US" sz="1600" dirty="0">
                <a:cs typeface="Courier New" panose="02070309020205020404" pitchFamily="49" charset="0"/>
              </a:rPr>
              <a:t> site!</a:t>
            </a:r>
          </a:p>
          <a:p>
            <a:pPr lvl="4"/>
            <a:r>
              <a:rPr lang="en-US" sz="1600" cap="small" dirty="0">
                <a:cs typeface="Courier New" panose="02070309020205020404" pitchFamily="49" charset="0"/>
              </a:rPr>
              <a:t>Re-install if there are no updates!</a:t>
            </a:r>
          </a:p>
          <a:p>
            <a:pPr lvl="5"/>
            <a:r>
              <a:rPr lang="en-US" sz="1600" cap="small" dirty="0">
                <a:cs typeface="Courier New" panose="02070309020205020404" pitchFamily="49" charset="0"/>
              </a:rPr>
              <a:t>This makes sure the process will work!</a:t>
            </a:r>
          </a:p>
        </p:txBody>
      </p:sp>
      <p:sp>
        <p:nvSpPr>
          <p:cNvPr id="5" name="Rectangle 4"/>
          <p:cNvSpPr/>
          <p:nvPr/>
        </p:nvSpPr>
        <p:spPr>
          <a:xfrm>
            <a:off x="7826377" y="1826490"/>
            <a:ext cx="3366553" cy="17977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Replace the ## with your 2 digit number!!!</a:t>
            </a:r>
          </a:p>
        </p:txBody>
      </p:sp>
      <p:pic>
        <p:nvPicPr>
          <p:cNvPr id="6" name="Picture 2" descr="https://encrypted-tbn1.gstatic.com/images?q=tbn:ANd9GcQa0TJHn-soj3Kp-68fHvHF987Q66RUHwQRGun-iPalj45_xM6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556" y="4602480"/>
            <a:ext cx="2249564" cy="14969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3867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Host Configurations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657840" cy="4402666"/>
          </a:xfrm>
        </p:spPr>
        <p:txBody>
          <a:bodyPr>
            <a:normAutofit/>
          </a:bodyPr>
          <a:lstStyle/>
          <a:p>
            <a:r>
              <a:rPr lang="en-US" sz="2400" dirty="0">
                <a:cs typeface="Courier New" panose="02070309020205020404" pitchFamily="49" charset="0"/>
              </a:rPr>
              <a:t>Install </a:t>
            </a:r>
            <a:r>
              <a:rPr lang="en-US" sz="2400" dirty="0" err="1">
                <a:cs typeface="Courier New" panose="02070309020205020404" pitchFamily="49" charset="0"/>
              </a:rPr>
              <a:t>phpMyAdmin</a:t>
            </a:r>
            <a:endParaRPr lang="en-US" sz="2400" dirty="0">
              <a:cs typeface="Courier New" panose="02070309020205020404" pitchFamily="49" charset="0"/>
            </a:endParaRPr>
          </a:p>
          <a:p>
            <a:pPr lvl="1"/>
            <a:r>
              <a:rPr lang="en-US" sz="2000" dirty="0">
                <a:cs typeface="Courier New" panose="02070309020205020404" pitchFamily="49" charset="0"/>
              </a:rPr>
              <a:t>Install Prerequisites</a:t>
            </a:r>
          </a:p>
          <a:p>
            <a:pPr lvl="2"/>
            <a:r>
              <a:rPr lang="en-US" sz="1600" dirty="0">
                <a:cs typeface="Courier New" panose="02070309020205020404" pitchFamily="49" charset="0"/>
              </a:rPr>
              <a:t>A new </a:t>
            </a:r>
            <a:r>
              <a:rPr lang="en-US" sz="1600" dirty="0" err="1">
                <a:cs typeface="Courier New" panose="02070309020205020404" pitchFamily="49" charset="0"/>
              </a:rPr>
              <a:t>dnf</a:t>
            </a:r>
            <a:r>
              <a:rPr lang="en-US" sz="1600" dirty="0">
                <a:cs typeface="Courier New" panose="02070309020205020404" pitchFamily="49" charset="0"/>
              </a:rPr>
              <a:t> repository has appeared!  Extra Packages for Enterprise Linux</a:t>
            </a:r>
          </a:p>
          <a:p>
            <a:pPr lvl="3"/>
            <a:r>
              <a:rPr lang="en-US" sz="1600" dirty="0">
                <a:cs typeface="Courier New" panose="02070309020205020404" pitchFamily="49" charset="0"/>
              </a:rPr>
              <a:t>Provides additional packages that are not maintained by official OS channels</a:t>
            </a:r>
          </a:p>
          <a:p>
            <a:pPr marL="566928" lvl="3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config-manager --set-enabled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crb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6928" lvl="3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-y install https://dl.fedoraproject.org/pub/epel/epel{,-next}-release-latest-9.noarch.rpm</a:t>
            </a:r>
          </a:p>
          <a:p>
            <a:pPr marL="566928" lvl="3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-y install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phpmyadmin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000" dirty="0">
                <a:cs typeface="Courier New" panose="02070309020205020404" pitchFamily="49" charset="0"/>
              </a:rPr>
              <a:t>Edit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/httpd/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conf.d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phpMyAdmin.conf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>
                <a:cs typeface="Courier New" panose="02070309020205020404" pitchFamily="49" charset="0"/>
              </a:rPr>
              <a:t>By default, </a:t>
            </a:r>
            <a:r>
              <a:rPr lang="en-US" dirty="0" err="1">
                <a:cs typeface="Courier New" panose="02070309020205020404" pitchFamily="49" charset="0"/>
              </a:rPr>
              <a:t>phpMyAdmin</a:t>
            </a:r>
            <a:r>
              <a:rPr lang="en-US" dirty="0">
                <a:cs typeface="Courier New" panose="02070309020205020404" pitchFamily="49" charset="0"/>
              </a:rPr>
              <a:t> only allows access from the localhost</a:t>
            </a:r>
          </a:p>
          <a:p>
            <a:pPr lvl="3"/>
            <a:r>
              <a:rPr lang="en-US" dirty="0">
                <a:cs typeface="Courier New" panose="02070309020205020404" pitchFamily="49" charset="0"/>
              </a:rPr>
              <a:t>This is a security feature; we really should proxy our web connection…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Change the 2 lines that say "Require local" to below: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Require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127.0.0.1 0.0.0.0/0.0.0.0     # 2 of these lines</a:t>
            </a:r>
          </a:p>
          <a:p>
            <a:pPr lvl="1"/>
            <a:r>
              <a:rPr lang="en-US" sz="2000" dirty="0">
                <a:cs typeface="Courier New" panose="02070309020205020404" pitchFamily="49" charset="0"/>
              </a:rPr>
              <a:t>Restart Apache!</a:t>
            </a:r>
          </a:p>
          <a:p>
            <a:pPr lvl="2"/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restart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httpd.service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2" descr="https://encrypted-tbn1.gstatic.com/images?q=tbn:ANd9GcQa0TJHn-soj3Kp-68fHvHF987Q66RUHwQRGun-iPalj45_xM6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556" y="4602480"/>
            <a:ext cx="2249564" cy="14969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258109">
            <a:off x="8016555" y="1891147"/>
            <a:ext cx="414087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Optionally allow from </a:t>
            </a:r>
            <a:b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147.64.0.0/255.255.0.0</a:t>
            </a:r>
          </a:p>
        </p:txBody>
      </p:sp>
    </p:spTree>
    <p:extLst>
      <p:ext uri="{BB962C8B-B14F-4D97-AF65-F5344CB8AC3E}">
        <p14:creationId xmlns:p14="http://schemas.microsoft.com/office/powerpoint/2010/main" val="19498251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Host Configurations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53730"/>
          </a:xfrm>
        </p:spPr>
        <p:txBody>
          <a:bodyPr>
            <a:normAutofit/>
          </a:bodyPr>
          <a:lstStyle/>
          <a:p>
            <a:r>
              <a:rPr lang="en-US" sz="2400" dirty="0">
                <a:cs typeface="Courier New" panose="02070309020205020404" pitchFamily="49" charset="0"/>
              </a:rPr>
              <a:t>Install </a:t>
            </a:r>
            <a:r>
              <a:rPr lang="en-US" sz="2400" dirty="0" err="1">
                <a:cs typeface="Courier New" panose="02070309020205020404" pitchFamily="49" charset="0"/>
              </a:rPr>
              <a:t>phpMyAdmin</a:t>
            </a:r>
            <a:endParaRPr lang="en-US" sz="2400" dirty="0">
              <a:cs typeface="Courier New" panose="02070309020205020404" pitchFamily="49" charset="0"/>
            </a:endParaRPr>
          </a:p>
          <a:p>
            <a:pPr lvl="1"/>
            <a:r>
              <a:rPr lang="en-US" sz="2000" dirty="0">
                <a:cs typeface="Courier New" panose="02070309020205020404" pitchFamily="49" charset="0"/>
              </a:rPr>
              <a:t>Visit website:</a:t>
            </a:r>
          </a:p>
          <a:p>
            <a:pPr lvl="2"/>
            <a:r>
              <a:rPr lang="en-US" sz="1600" dirty="0">
                <a:cs typeface="Courier New" panose="02070309020205020404" pitchFamily="49" charset="0"/>
                <a:hlinkClick r:id="rId3"/>
              </a:rPr>
              <a:t>http://1##.ultrastuff.net/phpmyadmin</a:t>
            </a:r>
            <a:endParaRPr lang="en-US" sz="1600" dirty="0">
              <a:cs typeface="Courier New" panose="02070309020205020404" pitchFamily="49" charset="0"/>
            </a:endParaRPr>
          </a:p>
          <a:p>
            <a:pPr lvl="2"/>
            <a:r>
              <a:rPr lang="en-US" sz="1600" dirty="0">
                <a:cs typeface="Courier New" panose="02070309020205020404" pitchFamily="49" charset="0"/>
                <a:hlinkClick r:id="rId4" invalidUrl="http://###.megastuff.biz/phpmyadmin"/>
              </a:rPr>
              <a:t>http</a:t>
            </a:r>
            <a:r>
              <a:rPr lang="en-US" sz="1600" dirty="0">
                <a:cs typeface="Courier New" panose="02070309020205020404" pitchFamily="49" charset="0"/>
                <a:hlinkClick r:id="rId5" invalidUrl="http://###.megastuff.biz/phpmyadmin"/>
              </a:rPr>
              <a:t>://1##.</a:t>
            </a:r>
            <a:r>
              <a:rPr lang="en-US" sz="1600" dirty="0">
                <a:cs typeface="Courier New" panose="02070309020205020404" pitchFamily="49" charset="0"/>
                <a:hlinkClick r:id="rId6" invalidUrl="http://###.megastuff.biz/phpmyadmin"/>
              </a:rPr>
              <a:t>megastuff.biz/phpmyadmin</a:t>
            </a:r>
            <a:endParaRPr lang="en-US" sz="1600" dirty="0">
              <a:cs typeface="Courier New" panose="02070309020205020404" pitchFamily="49" charset="0"/>
            </a:endParaRPr>
          </a:p>
          <a:p>
            <a:pPr lvl="2"/>
            <a:r>
              <a:rPr lang="en-US" sz="1600" dirty="0">
                <a:cs typeface="Courier New" panose="02070309020205020404" pitchFamily="49" charset="0"/>
                <a:hlinkClick r:id="rId7"/>
              </a:rPr>
              <a:t>http://31##.megastuff.biz/phpmyadmin</a:t>
            </a:r>
            <a:endParaRPr lang="en-US" sz="1600" dirty="0">
              <a:cs typeface="Courier New" panose="02070309020205020404" pitchFamily="49" charset="0"/>
            </a:endParaRPr>
          </a:p>
          <a:p>
            <a:pPr lvl="2"/>
            <a:r>
              <a:rPr lang="en-US" sz="1600" dirty="0">
                <a:cs typeface="Courier New" panose="02070309020205020404" pitchFamily="49" charset="0"/>
                <a:hlinkClick r:id="rId8"/>
              </a:rPr>
              <a:t>http://ecsc325-1##.cs.edinboro.edu/phpmyadmin</a:t>
            </a:r>
            <a:endParaRPr lang="en-US" sz="1600" dirty="0">
              <a:cs typeface="Courier New" panose="02070309020205020404" pitchFamily="49" charset="0"/>
            </a:endParaRPr>
          </a:p>
          <a:p>
            <a:pPr lvl="2"/>
            <a:r>
              <a:rPr lang="en-US" sz="1600" dirty="0">
                <a:cs typeface="Courier New" panose="02070309020205020404" pitchFamily="49" charset="0"/>
                <a:hlinkClick r:id="rId9"/>
              </a:rPr>
              <a:t>http://147.64.243.1##/phpmyadmin</a:t>
            </a:r>
            <a:endParaRPr lang="en-US" sz="1600" dirty="0">
              <a:cs typeface="Courier New" panose="02070309020205020404" pitchFamily="49" charset="0"/>
            </a:endParaRPr>
          </a:p>
          <a:p>
            <a:pPr lvl="1"/>
            <a:r>
              <a:rPr lang="en-US" sz="2000" dirty="0">
                <a:cs typeface="Courier New" panose="02070309020205020404" pitchFamily="49" charset="0"/>
              </a:rPr>
              <a:t>Notice you can get to </a:t>
            </a:r>
            <a:r>
              <a:rPr lang="en-US" sz="2000" dirty="0" err="1">
                <a:cs typeface="Courier New" panose="02070309020205020404" pitchFamily="49" charset="0"/>
              </a:rPr>
              <a:t>phpMyAdmin</a:t>
            </a:r>
            <a:r>
              <a:rPr lang="en-US" sz="2000" dirty="0">
                <a:cs typeface="Courier New" panose="02070309020205020404" pitchFamily="49" charset="0"/>
              </a:rPr>
              <a:t> from any domain!</a:t>
            </a:r>
          </a:p>
          <a:p>
            <a:pPr lvl="2"/>
            <a:r>
              <a:rPr lang="en-US" sz="1600" dirty="0">
                <a:cs typeface="Courier New" panose="02070309020205020404" pitchFamily="49" charset="0"/>
              </a:rPr>
              <a:t>This is </a:t>
            </a:r>
            <a:r>
              <a:rPr lang="en-US" sz="1600" u="sng" dirty="0">
                <a:cs typeface="Courier New" panose="02070309020205020404" pitchFamily="49" charset="0"/>
              </a:rPr>
              <a:t>not</a:t>
            </a:r>
            <a:r>
              <a:rPr lang="en-US" sz="1600" dirty="0">
                <a:cs typeface="Courier New" panose="02070309020205020404" pitchFamily="49" charset="0"/>
              </a:rPr>
              <a:t> really desired behavior…</a:t>
            </a:r>
          </a:p>
          <a:p>
            <a:pPr lvl="2"/>
            <a:r>
              <a:rPr lang="en-US" sz="1600" dirty="0">
                <a:cs typeface="Courier New" panose="02070309020205020404" pitchFamily="49" charset="0"/>
              </a:rPr>
              <a:t>We’re going to change this in a minute…</a:t>
            </a:r>
          </a:p>
          <a:p>
            <a:pPr lvl="1"/>
            <a:r>
              <a:rPr lang="en-US" sz="2000" dirty="0">
                <a:cs typeface="Courier New" panose="02070309020205020404" pitchFamily="49" charset="0"/>
              </a:rPr>
              <a:t>Use your </a:t>
            </a:r>
            <a:r>
              <a:rPr lang="en-US" sz="2000" dirty="0" err="1">
                <a:cs typeface="Courier New" panose="02070309020205020404" pitchFamily="49" charset="0"/>
              </a:rPr>
              <a:t>MariaDB</a:t>
            </a:r>
            <a:r>
              <a:rPr lang="en-US" sz="2000" dirty="0">
                <a:cs typeface="Courier New" panose="02070309020205020404" pitchFamily="49" charset="0"/>
              </a:rPr>
              <a:t> user credentials to log in!</a:t>
            </a:r>
          </a:p>
          <a:p>
            <a:pPr lvl="2"/>
            <a:r>
              <a:rPr lang="en-US" sz="1600" dirty="0">
                <a:cs typeface="Courier New" panose="02070309020205020404" pitchFamily="49" charset="0"/>
              </a:rPr>
              <a:t>Just like logging in to </a:t>
            </a:r>
            <a:r>
              <a:rPr lang="en-US" sz="1600" dirty="0" err="1">
                <a:cs typeface="Courier New" panose="02070309020205020404" pitchFamily="49" charset="0"/>
              </a:rPr>
              <a:t>mysql</a:t>
            </a:r>
            <a:r>
              <a:rPr lang="en-US" sz="1600" dirty="0">
                <a:cs typeface="Courier New" panose="02070309020205020404" pitchFamily="49" charset="0"/>
              </a:rPr>
              <a:t> from the command line.</a:t>
            </a:r>
          </a:p>
        </p:txBody>
      </p:sp>
      <p:sp>
        <p:nvSpPr>
          <p:cNvPr id="4" name="Rectangle 3"/>
          <p:cNvSpPr/>
          <p:nvPr/>
        </p:nvSpPr>
        <p:spPr>
          <a:xfrm>
            <a:off x="7826377" y="1826490"/>
            <a:ext cx="3366553" cy="17977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Replace the ## with your 2 digit number!!!</a:t>
            </a:r>
          </a:p>
        </p:txBody>
      </p:sp>
      <p:pic>
        <p:nvPicPr>
          <p:cNvPr id="6" name="Picture 2" descr="https://encrypted-tbn1.gstatic.com/images?q=tbn:ANd9GcQa0TJHn-soj3Kp-68fHvHF987Q66RUHwQRGun-iPalj45_xM6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556" y="4602480"/>
            <a:ext cx="2249564" cy="14969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1915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Host Configurations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73786"/>
          </a:xfrm>
        </p:spPr>
        <p:txBody>
          <a:bodyPr>
            <a:normAutofit/>
          </a:bodyPr>
          <a:lstStyle/>
          <a:p>
            <a:r>
              <a:rPr lang="en-US" sz="2400" dirty="0">
                <a:cs typeface="Courier New" panose="02070309020205020404" pitchFamily="49" charset="0"/>
              </a:rPr>
              <a:t>Install </a:t>
            </a:r>
            <a:r>
              <a:rPr lang="en-US" sz="2400" dirty="0" err="1">
                <a:cs typeface="Courier New" panose="02070309020205020404" pitchFamily="49" charset="0"/>
              </a:rPr>
              <a:t>phpMyAdmin</a:t>
            </a:r>
            <a:endParaRPr lang="en-US" sz="2400" dirty="0">
              <a:cs typeface="Courier New" panose="02070309020205020404" pitchFamily="49" charset="0"/>
            </a:endParaRPr>
          </a:p>
          <a:p>
            <a:pPr lvl="1"/>
            <a:r>
              <a:rPr lang="en-US" sz="2000" dirty="0">
                <a:cs typeface="Courier New" panose="02070309020205020404" pitchFamily="49" charset="0"/>
              </a:rPr>
              <a:t>Edit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conf.d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phpMyAdmin.conf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dirty="0">
                <a:cs typeface="Courier New" panose="02070309020205020404" pitchFamily="49" charset="0"/>
              </a:rPr>
              <a:t>Add to beginning of file (immediately before first line starting with Alias):</a:t>
            </a:r>
          </a:p>
          <a:p>
            <a:pPr marL="749808" lvl="4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VirtualHost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*:80&gt;</a:t>
            </a:r>
          </a:p>
          <a:p>
            <a:pPr marL="749808" lvl="4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DocumentRoot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"/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/www/html"</a:t>
            </a:r>
          </a:p>
          <a:p>
            <a:pPr marL="749808" lvl="4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ServerName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ecsc325-1##.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cs.edinboro.edu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49808" lvl="4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ServerAlias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ecsc325-1##</a:t>
            </a:r>
          </a:p>
          <a:p>
            <a:pPr marL="749808" lvl="4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ServerAlias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147.64.243.1##</a:t>
            </a:r>
          </a:p>
          <a:p>
            <a:pPr marL="749808" lvl="4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ServerAlias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localhost</a:t>
            </a:r>
          </a:p>
          <a:p>
            <a:pPr marL="749808" lvl="4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ServerAlias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127.0.0.1</a:t>
            </a:r>
          </a:p>
          <a:p>
            <a:pPr marL="749808" lvl="4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ServerAlias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::1</a:t>
            </a:r>
          </a:p>
          <a:p>
            <a:pPr lvl="2"/>
            <a:r>
              <a:rPr lang="en-US" sz="1600" dirty="0">
                <a:cs typeface="Courier New" panose="02070309020205020404" pitchFamily="49" charset="0"/>
              </a:rPr>
              <a:t>Add to the end of file:</a:t>
            </a:r>
          </a:p>
          <a:p>
            <a:pPr marL="749808" lvl="4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VirtualHost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63629" y="2300393"/>
            <a:ext cx="329205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forces everything in </a:t>
            </a:r>
            <a:r>
              <a:rPr lang="en-US" dirty="0" err="1"/>
              <a:t>phpMyAdmin.conf</a:t>
            </a:r>
            <a:r>
              <a:rPr lang="en-US" dirty="0"/>
              <a:t> to only be available within the ecsc325-1## FQDN, IP, or localhost addresses!</a:t>
            </a:r>
          </a:p>
        </p:txBody>
      </p:sp>
      <p:pic>
        <p:nvPicPr>
          <p:cNvPr id="6" name="Picture 2" descr="https://encrypted-tbn1.gstatic.com/images?q=tbn:ANd9GcQa0TJHn-soj3Kp-68fHvHF987Q66RUHwQRGun-iPalj45_xM6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556" y="4602480"/>
            <a:ext cx="2249564" cy="14969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1718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Host Configurations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700539"/>
          </a:xfrm>
        </p:spPr>
        <p:txBody>
          <a:bodyPr>
            <a:normAutofit/>
          </a:bodyPr>
          <a:lstStyle/>
          <a:p>
            <a:r>
              <a:rPr lang="en-US" sz="2400" dirty="0">
                <a:cs typeface="Courier New" panose="02070309020205020404" pitchFamily="49" charset="0"/>
              </a:rPr>
              <a:t>Install </a:t>
            </a:r>
            <a:r>
              <a:rPr lang="en-US" sz="2400" dirty="0" err="1">
                <a:cs typeface="Courier New" panose="02070309020205020404" pitchFamily="49" charset="0"/>
              </a:rPr>
              <a:t>phpMyAdmin</a:t>
            </a:r>
            <a:endParaRPr lang="en-US" sz="2400" dirty="0">
              <a:cs typeface="Courier New" panose="02070309020205020404" pitchFamily="49" charset="0"/>
            </a:endParaRPr>
          </a:p>
          <a:p>
            <a:pPr lvl="1"/>
            <a:r>
              <a:rPr lang="en-US" sz="2000" dirty="0">
                <a:cs typeface="Courier New" panose="02070309020205020404" pitchFamily="49" charset="0"/>
              </a:rPr>
              <a:t>Delete old localhost </a:t>
            </a:r>
            <a:r>
              <a:rPr lang="en-US" sz="2000" dirty="0" err="1">
                <a:cs typeface="Courier New" panose="02070309020205020404" pitchFamily="49" charset="0"/>
              </a:rPr>
              <a:t>virtualhost</a:t>
            </a:r>
            <a:r>
              <a:rPr lang="en-US" sz="2000" dirty="0">
                <a:cs typeface="Courier New" panose="02070309020205020404" pitchFamily="49" charset="0"/>
              </a:rPr>
              <a:t> configuration file: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rm -rf 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/httpd/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conf.d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/00-localhost.conf</a:t>
            </a:r>
          </a:p>
          <a:p>
            <a:pPr lvl="1"/>
            <a:r>
              <a:rPr lang="en-US" sz="2000" dirty="0">
                <a:cs typeface="Courier New" panose="02070309020205020404" pitchFamily="49" charset="0"/>
              </a:rPr>
              <a:t>Restart Apache@!</a:t>
            </a:r>
          </a:p>
          <a:p>
            <a:pPr lvl="2"/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restart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httpd.service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000" dirty="0">
                <a:cs typeface="Courier New" panose="02070309020205020404" pitchFamily="49" charset="0"/>
              </a:rPr>
              <a:t>Visit website:</a:t>
            </a:r>
          </a:p>
          <a:p>
            <a:pPr lvl="1"/>
            <a:r>
              <a:rPr lang="en-US" sz="2000" dirty="0">
                <a:cs typeface="Courier New" panose="02070309020205020404" pitchFamily="49" charset="0"/>
              </a:rPr>
              <a:t>VM's:</a:t>
            </a:r>
          </a:p>
          <a:p>
            <a:pPr lvl="2"/>
            <a:r>
              <a:rPr lang="en-US" sz="1600" dirty="0">
                <a:cs typeface="Courier New" panose="02070309020205020404" pitchFamily="49" charset="0"/>
                <a:hlinkClick r:id="rId3"/>
              </a:rPr>
              <a:t>http://1##.ultrastuff.net/phpmyadmin</a:t>
            </a:r>
          </a:p>
          <a:p>
            <a:pPr lvl="2"/>
            <a:r>
              <a:rPr lang="en-US" sz="1600" dirty="0">
                <a:cs typeface="Courier New" panose="02070309020205020404" pitchFamily="49" charset="0"/>
                <a:hlinkClick r:id="rId3"/>
              </a:rPr>
              <a:t>http://1##.megastuff.biz/phpmyadmin</a:t>
            </a:r>
            <a:endParaRPr lang="en-US" sz="1600" dirty="0">
              <a:cs typeface="Courier New" panose="02070309020205020404" pitchFamily="49" charset="0"/>
            </a:endParaRPr>
          </a:p>
          <a:p>
            <a:pPr lvl="2"/>
            <a:r>
              <a:rPr lang="en-US" sz="1600" dirty="0">
                <a:cs typeface="Courier New" panose="02070309020205020404" pitchFamily="49" charset="0"/>
                <a:hlinkClick r:id="rId3"/>
              </a:rPr>
              <a:t>http://31##.megastuff.biz/phpmyadmin</a:t>
            </a:r>
            <a:endParaRPr lang="en-US" sz="1600" dirty="0">
              <a:cs typeface="Courier New" panose="02070309020205020404" pitchFamily="49" charset="0"/>
            </a:endParaRPr>
          </a:p>
          <a:p>
            <a:pPr lvl="2"/>
            <a:r>
              <a:rPr lang="en-US" sz="1600" dirty="0">
                <a:cs typeface="Courier New" panose="02070309020205020404" pitchFamily="49" charset="0"/>
              </a:rPr>
              <a:t>The three above should no longer work, the two below should!</a:t>
            </a:r>
          </a:p>
          <a:p>
            <a:pPr lvl="2"/>
            <a:r>
              <a:rPr lang="en-US" sz="1600" dirty="0">
                <a:cs typeface="Courier New" panose="02070309020205020404" pitchFamily="49" charset="0"/>
                <a:hlinkClick r:id="rId4"/>
              </a:rPr>
              <a:t>http://ecsc325-1##.cs.edinboro.edu/phpmyadmin</a:t>
            </a:r>
            <a:endParaRPr lang="en-US" sz="1600" dirty="0">
              <a:cs typeface="Courier New" panose="02070309020205020404" pitchFamily="49" charset="0"/>
            </a:endParaRPr>
          </a:p>
          <a:p>
            <a:pPr lvl="2"/>
            <a:r>
              <a:rPr lang="en-US" sz="1600" dirty="0">
                <a:cs typeface="Courier New" panose="02070309020205020404" pitchFamily="49" charset="0"/>
                <a:hlinkClick r:id="rId5"/>
              </a:rPr>
              <a:t>http://147.64.243.1##/phpmyadmin</a:t>
            </a:r>
            <a:endParaRPr lang="en-US" sz="1600" dirty="0">
              <a:cs typeface="Courier New" panose="02070309020205020404" pitchFamily="49" charset="0"/>
            </a:endParaRPr>
          </a:p>
          <a:p>
            <a:pPr lvl="1"/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229" y="2300393"/>
            <a:ext cx="372767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old 00-localhost.conf file conflicts with our </a:t>
            </a:r>
            <a:r>
              <a:rPr lang="en-US" dirty="0" err="1"/>
              <a:t>phpMyAdmin.conf</a:t>
            </a:r>
            <a:r>
              <a:rPr lang="en-US" dirty="0"/>
              <a:t> file configuration on the previous slide!</a:t>
            </a:r>
          </a:p>
        </p:txBody>
      </p:sp>
      <p:pic>
        <p:nvPicPr>
          <p:cNvPr id="6" name="Picture 2" descr="https://encrypted-tbn1.gstatic.com/images?q=tbn:ANd9GcQa0TJHn-soj3Kp-68fHvHF987Q66RUHwQRGun-iPalj45_xM6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556" y="4602480"/>
            <a:ext cx="2249564" cy="14969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423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Weekly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406593"/>
          </a:xfrm>
        </p:spPr>
        <p:txBody>
          <a:bodyPr>
            <a:normAutofit/>
          </a:bodyPr>
          <a:lstStyle/>
          <a:p>
            <a:r>
              <a:rPr lang="en-US" dirty="0"/>
              <a:t>A dream written down with a date becomes a goal.  A goal broken down into steps becomes a plan.  A plan backed by action makes your dreams come true. – Greg S. Reid</a:t>
            </a:r>
          </a:p>
          <a:p>
            <a:r>
              <a:rPr lang="en-US" dirty="0"/>
              <a:t>Attendance</a:t>
            </a:r>
          </a:p>
          <a:p>
            <a:r>
              <a:rPr lang="en-US" dirty="0"/>
              <a:t>Good of the class</a:t>
            </a:r>
          </a:p>
          <a:p>
            <a:r>
              <a:rPr lang="en-US" dirty="0"/>
              <a:t>Assignment 5 due tomorrow Feb 19</a:t>
            </a:r>
            <a:r>
              <a:rPr lang="en-US" baseline="30000" dirty="0"/>
              <a:t>th</a:t>
            </a:r>
            <a:r>
              <a:rPr lang="en-US" dirty="0"/>
              <a:t>!</a:t>
            </a:r>
          </a:p>
          <a:p>
            <a:r>
              <a:rPr lang="en-US" dirty="0"/>
              <a:t>Assignments 6 &amp; 7 due Feb 26</a:t>
            </a:r>
            <a:r>
              <a:rPr lang="en-US" baseline="30000" dirty="0"/>
              <a:t>th</a:t>
            </a:r>
            <a:r>
              <a:rPr lang="en-US" dirty="0"/>
              <a:t>!</a:t>
            </a:r>
          </a:p>
          <a:p>
            <a:r>
              <a:rPr lang="en-US" dirty="0"/>
              <a:t>Midterm next week – Feb 27</a:t>
            </a:r>
            <a:r>
              <a:rPr lang="en-US" baseline="30000" dirty="0"/>
              <a:t>th</a:t>
            </a:r>
            <a:r>
              <a:rPr lang="en-US" dirty="0"/>
              <a:t>!</a:t>
            </a:r>
          </a:p>
          <a:p>
            <a:r>
              <a:rPr lang="en-US" dirty="0"/>
              <a:t>Final – </a:t>
            </a:r>
            <a:r>
              <a:rPr lang="en-US"/>
              <a:t>Tuesday April 29</a:t>
            </a:r>
            <a:r>
              <a:rPr lang="en-US" baseline="30000"/>
              <a:t>th</a:t>
            </a:r>
            <a:r>
              <a:rPr lang="en-US" dirty="0"/>
              <a:t>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2" descr="https://a2ua.com/information/information-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872" y="3695306"/>
            <a:ext cx="3409361" cy="255702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7512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Graph Webpage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60756"/>
          </a:xfrm>
        </p:spPr>
        <p:txBody>
          <a:bodyPr/>
          <a:lstStyle/>
          <a:p>
            <a:r>
              <a:rPr lang="en-US" dirty="0"/>
              <a:t>Create database in </a:t>
            </a:r>
            <a:r>
              <a:rPr lang="en-US" dirty="0" err="1"/>
              <a:t>MariaDB</a:t>
            </a:r>
            <a:endParaRPr lang="en-US" dirty="0"/>
          </a:p>
          <a:p>
            <a:pPr lvl="1"/>
            <a:r>
              <a:rPr lang="en-US" dirty="0"/>
              <a:t>Log in to </a:t>
            </a:r>
            <a:r>
              <a:rPr lang="en-US" dirty="0" err="1"/>
              <a:t>MariaDB</a:t>
            </a:r>
            <a:r>
              <a:rPr lang="en-US" dirty="0"/>
              <a:t> (</a:t>
            </a:r>
            <a:r>
              <a:rPr lang="en-US" dirty="0" err="1"/>
              <a:t>mysql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Create new database</a:t>
            </a:r>
          </a:p>
          <a:p>
            <a:pPr lvl="1"/>
            <a:r>
              <a:rPr lang="en-US" dirty="0"/>
              <a:t>Create new user and grant necessary privileges</a:t>
            </a:r>
          </a:p>
          <a:p>
            <a:pPr lvl="1"/>
            <a:r>
              <a:rPr lang="en-US" dirty="0"/>
              <a:t>Flush (refresh) privileges</a:t>
            </a:r>
          </a:p>
          <a:p>
            <a:pPr lvl="1"/>
            <a:r>
              <a:rPr lang="en-US" dirty="0"/>
              <a:t>Create new table in database</a:t>
            </a:r>
          </a:p>
          <a:p>
            <a:pPr lvl="1"/>
            <a:r>
              <a:rPr lang="en-US" dirty="0"/>
              <a:t>Import data</a:t>
            </a:r>
          </a:p>
          <a:p>
            <a:r>
              <a:rPr lang="en-US" dirty="0"/>
              <a:t>Create website</a:t>
            </a:r>
          </a:p>
          <a:p>
            <a:pPr lvl="1"/>
            <a:r>
              <a:rPr lang="en-US" dirty="0"/>
              <a:t>Create new subfolder for temperature data</a:t>
            </a:r>
          </a:p>
          <a:p>
            <a:pPr lvl="1"/>
            <a:r>
              <a:rPr lang="en-US" dirty="0"/>
              <a:t>Download necessary webpage files to new location</a:t>
            </a:r>
          </a:p>
          <a:p>
            <a:pPr lvl="1"/>
            <a:r>
              <a:rPr lang="en-US" dirty="0"/>
              <a:t>Validate any necessary settings</a:t>
            </a:r>
          </a:p>
          <a:p>
            <a:r>
              <a:rPr lang="en-US" dirty="0"/>
              <a:t>Test!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3780" y="2326520"/>
            <a:ext cx="4468177" cy="37361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659809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Host Configurations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806545" cy="4337896"/>
          </a:xfrm>
        </p:spPr>
        <p:txBody>
          <a:bodyPr>
            <a:normAutofit/>
          </a:bodyPr>
          <a:lstStyle/>
          <a:p>
            <a:r>
              <a:rPr lang="en-US" dirty="0"/>
              <a:t>Download SQL data (that’s a capital O!)</a:t>
            </a:r>
          </a:p>
          <a:p>
            <a:pPr marL="201168" lvl="1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cd 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 curl -O https://jpatalon.cs.edinboro.edu/ecsc325/classfiles/temperature_data.sql</a:t>
            </a:r>
          </a:p>
          <a:p>
            <a:r>
              <a:rPr lang="en-US" dirty="0"/>
              <a:t>Create new database, user, and import SQL data</a:t>
            </a:r>
          </a:p>
          <a:p>
            <a:pPr marL="201168" lvl="1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mysql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-u root –p</a:t>
            </a:r>
          </a:p>
          <a:p>
            <a:pPr marL="201168" lvl="1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01168" lvl="1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create database temperature;</a:t>
            </a:r>
          </a:p>
          <a:p>
            <a:pPr marL="201168" lvl="1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grant all privileges on temperature.* to '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temperature'@'localhost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 identified by "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temperaturepass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";</a:t>
            </a:r>
          </a:p>
          <a:p>
            <a:pPr marL="201168" lvl="1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01168" lvl="1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IF NOT EXISTS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temperature.temp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(ID MEDIUMINT NOT NULL AUTO_INCREMENT, Date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Time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Temperature FLOAT, Humidity FLOAT,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Dewpoint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FLOAT, PRIMARY KEY (ID)) ENGINE=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InnoDB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201168" lvl="1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01168" lvl="1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LOAD DATA LOCAL INFILE '/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temperature_data.sql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 INTO TABLE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temperature.temp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201168" lvl="1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01168" lvl="1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flush privileges;</a:t>
            </a:r>
          </a:p>
          <a:p>
            <a:pPr marL="201168" lvl="1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exit;</a:t>
            </a:r>
          </a:p>
        </p:txBody>
      </p:sp>
      <p:pic>
        <p:nvPicPr>
          <p:cNvPr id="5" name="Picture 2" descr="https://encrypted-tbn1.gstatic.com/images?q=tbn:ANd9GcQa0TJHn-soj3Kp-68fHvHF987Q66RUHwQRGun-iPalj45_xM6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90" y="5449560"/>
            <a:ext cx="976630" cy="64990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thermosta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243" y="5449559"/>
            <a:ext cx="1160541" cy="64990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2784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437BA-C7B2-4AA5-94B5-1338A0782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Host Configurations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B3092-8FE1-4DBF-B49E-FE974F216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We need a new 1##.megastuff.biz virtual host definition!</a:t>
            </a:r>
          </a:p>
          <a:p>
            <a:endParaRPr lang="pt-BR" dirty="0"/>
          </a:p>
          <a:p>
            <a:pPr marL="201168" lvl="1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#File /etc/httpd/conf.d/1##.megastuff.conf</a:t>
            </a:r>
          </a:p>
          <a:p>
            <a:pPr marL="201168" lvl="1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&lt;VirtualHost *:80&gt;</a:t>
            </a:r>
          </a:p>
          <a:p>
            <a:pPr marL="201168" lvl="1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  ServerName 1##.megastuff.biz</a:t>
            </a:r>
          </a:p>
          <a:p>
            <a:pPr marL="201168" lvl="1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  DocumentRoot "/var/www/1##"</a:t>
            </a:r>
          </a:p>
          <a:p>
            <a:pPr marL="201168" lvl="1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&lt;/VirtualHost&gt;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01168" lvl="1" indent="0">
              <a:buNone/>
            </a:pPr>
            <a:endParaRPr lang="en-US" dirty="0"/>
          </a:p>
          <a:p>
            <a:r>
              <a:rPr lang="pt-BR" dirty="0"/>
              <a:t>Dont forget to restart Apache!</a:t>
            </a:r>
          </a:p>
          <a:p>
            <a:pPr marL="201168" lvl="1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systemctl restart httpd</a:t>
            </a:r>
          </a:p>
          <a:p>
            <a:pPr marL="201168" lvl="1" indent="0">
              <a:buNone/>
            </a:pPr>
            <a:endParaRPr lang="pt-BR" dirty="0"/>
          </a:p>
        </p:txBody>
      </p:sp>
      <p:pic>
        <p:nvPicPr>
          <p:cNvPr id="4" name="Picture 2" descr="https://encrypted-tbn1.gstatic.com/images?q=tbn:ANd9GcQa0TJHn-soj3Kp-68fHvHF987Q66RUHwQRGun-iPalj45_xM6Y">
            <a:extLst>
              <a:ext uri="{FF2B5EF4-FFF2-40B4-BE49-F238E27FC236}">
                <a16:creationId xmlns:a16="http://schemas.microsoft.com/office/drawing/2014/main" id="{563440A0-877A-4302-803A-600D518B4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90" y="5449560"/>
            <a:ext cx="976630" cy="64990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thermostat">
            <a:extLst>
              <a:ext uri="{FF2B5EF4-FFF2-40B4-BE49-F238E27FC236}">
                <a16:creationId xmlns:a16="http://schemas.microsoft.com/office/drawing/2014/main" id="{261D805C-7BCA-48B2-8A67-902D29A94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243" y="5449559"/>
            <a:ext cx="1160541" cy="64990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D17A27B-A1E8-43CB-910F-CA41AD435B5F}"/>
              </a:ext>
            </a:extLst>
          </p:cNvPr>
          <p:cNvSpPr/>
          <p:nvPr/>
        </p:nvSpPr>
        <p:spPr>
          <a:xfrm rot="181965">
            <a:off x="8314057" y="2608810"/>
            <a:ext cx="3366553" cy="17977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Replace the ## with your 2 digit number!!!</a:t>
            </a:r>
          </a:p>
        </p:txBody>
      </p:sp>
    </p:spTree>
    <p:extLst>
      <p:ext uri="{BB962C8B-B14F-4D97-AF65-F5344CB8AC3E}">
        <p14:creationId xmlns:p14="http://schemas.microsoft.com/office/powerpoint/2010/main" val="39010229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Host Configurations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670" y="1845734"/>
            <a:ext cx="11403330" cy="448648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Create new </a:t>
            </a:r>
            <a:r>
              <a:rPr lang="en-US" dirty="0" err="1"/>
              <a:t>megastuff</a:t>
            </a:r>
            <a:r>
              <a:rPr lang="en-US" dirty="0"/>
              <a:t> temperature directory and download necessary web pages</a:t>
            </a:r>
          </a:p>
          <a:p>
            <a:pPr marL="384048" lvl="2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-p /var/www/1##/temp/</a:t>
            </a:r>
          </a:p>
          <a:p>
            <a:pPr marL="384048" lvl="2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cd /var/www/1##/temp/</a:t>
            </a:r>
          </a:p>
          <a:p>
            <a:pPr marL="384048" lvl="2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wget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https://jpatalon.cs.edinboro.edu/ecsc325/classfiles/jquery.min.js</a:t>
            </a:r>
          </a:p>
          <a:p>
            <a:pPr marL="384048" lvl="2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wget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https://jpatalon.cs.edinboro.edu/ecsc325/classfiles/loader.js</a:t>
            </a:r>
          </a:p>
          <a:p>
            <a:pPr marL="384048" lvl="2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wget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https://jpatalon.cs.edinboro.edu/ecsc325/classfiles/temp.php</a:t>
            </a:r>
          </a:p>
          <a:p>
            <a:pPr marL="384048" lvl="2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wget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https://jpatalon.cs.edinboro.edu/ecsc325/classfiles/getData</a:t>
            </a:r>
          </a:p>
          <a:p>
            <a:pPr marL="384048" lvl="2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mv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getData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getData.php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  <a:hlinkClick r:id="rId3"/>
            </a:endParaRPr>
          </a:p>
          <a:p>
            <a:r>
              <a:rPr lang="en-US" dirty="0">
                <a:cs typeface="Courier New" panose="02070309020205020404" pitchFamily="49" charset="0"/>
              </a:rPr>
              <a:t>Check</a:t>
            </a:r>
            <a:endParaRPr lang="en-US" dirty="0">
              <a:cs typeface="Courier New" panose="02070309020205020404" pitchFamily="49" charset="0"/>
              <a:hlinkClick r:id="rId3"/>
            </a:endParaRPr>
          </a:p>
          <a:p>
            <a:pPr lvl="1"/>
            <a:r>
              <a:rPr lang="en-US" dirty="0">
                <a:cs typeface="Courier New" panose="02070309020205020404" pitchFamily="49" charset="0"/>
                <a:hlinkClick r:id="rId4"/>
              </a:rPr>
              <a:t>http://1##.megastuff.biz/temp/temp.php</a:t>
            </a:r>
            <a:endParaRPr lang="en-US" dirty="0"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Page not loading?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Check the log files…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/log/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cs typeface="Courier New" panose="02070309020205020404" pitchFamily="49" charset="0"/>
              </a:rPr>
              <a:t>Check the permissions!</a:t>
            </a:r>
          </a:p>
        </p:txBody>
      </p:sp>
      <p:sp>
        <p:nvSpPr>
          <p:cNvPr id="5" name="Rectangle 4"/>
          <p:cNvSpPr/>
          <p:nvPr/>
        </p:nvSpPr>
        <p:spPr>
          <a:xfrm rot="181965">
            <a:off x="4144367" y="5008614"/>
            <a:ext cx="469193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Replace the ## with your 2 digit number!!!</a:t>
            </a:r>
          </a:p>
        </p:txBody>
      </p:sp>
      <p:pic>
        <p:nvPicPr>
          <p:cNvPr id="7" name="Picture 2" descr="https://encrypted-tbn1.gstatic.com/images?q=tbn:ANd9GcQa0TJHn-soj3Kp-68fHvHF987Q66RUHwQRGun-iPalj45_xM6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90" y="5449560"/>
            <a:ext cx="976630" cy="64990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thermosta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243" y="5449559"/>
            <a:ext cx="1160541" cy="64990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1471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A90D61-37DB-E65C-7C77-804490825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03C8C-AA3C-9E7C-F8C7-E60CEE1E6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Hosts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462A1-9219-03BA-EADC-45BA9D3443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5120642" cy="441975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http://ecsc325-1##.cs.edinboro.edu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http://147.64.243.1##</a:t>
            </a:r>
            <a:endParaRPr lang="en-US" dirty="0"/>
          </a:p>
          <a:p>
            <a:pPr lvl="1"/>
            <a:r>
              <a:rPr lang="en-US" dirty="0"/>
              <a:t>index.html: Hello ECSC-325 (Assignment 6)</a:t>
            </a:r>
          </a:p>
          <a:p>
            <a:pPr lvl="1"/>
            <a:r>
              <a:rPr lang="en-US" dirty="0" err="1"/>
              <a:t>index.php</a:t>
            </a:r>
            <a:r>
              <a:rPr lang="en-US" dirty="0"/>
              <a:t>: PHP Info (Assignment 7)</a:t>
            </a:r>
          </a:p>
          <a:p>
            <a:r>
              <a:rPr lang="en-US" dirty="0">
                <a:hlinkClick r:id="rId4"/>
              </a:rPr>
              <a:t>http://ecsc325-1##.cs.edinboro.edu/phpmyadmin</a:t>
            </a:r>
            <a:r>
              <a:rPr lang="en-US" dirty="0"/>
              <a:t>, </a:t>
            </a:r>
            <a:r>
              <a:rPr lang="en-US" dirty="0">
                <a:hlinkClick r:id="rId5"/>
              </a:rPr>
              <a:t>http://147.64.243.1##/phpmyadmin</a:t>
            </a:r>
            <a:endParaRPr lang="en-US" dirty="0"/>
          </a:p>
          <a:p>
            <a:pPr lvl="1"/>
            <a:r>
              <a:rPr lang="en-US" dirty="0" err="1"/>
              <a:t>phyMyAdmin</a:t>
            </a:r>
            <a:r>
              <a:rPr lang="en-US" dirty="0"/>
              <a:t> Website</a:t>
            </a:r>
          </a:p>
          <a:p>
            <a:r>
              <a:rPr lang="en-US" dirty="0">
                <a:hlinkClick r:id="rId6"/>
              </a:rPr>
              <a:t>http://1##.megastuff.biz/temp/temp.php</a:t>
            </a:r>
            <a:endParaRPr lang="en-US" dirty="0"/>
          </a:p>
          <a:p>
            <a:pPr lvl="1"/>
            <a:r>
              <a:rPr lang="en-US" dirty="0"/>
              <a:t>Temperature Graph Website</a:t>
            </a:r>
          </a:p>
          <a:p>
            <a:r>
              <a:rPr lang="en-US" dirty="0">
                <a:hlinkClick r:id="rId7"/>
              </a:rPr>
              <a:t>http://31##.megastuff.biz</a:t>
            </a:r>
            <a:endParaRPr lang="en-US" dirty="0"/>
          </a:p>
          <a:p>
            <a:pPr lvl="1"/>
            <a:r>
              <a:rPr lang="en-US" dirty="0"/>
              <a:t>index.html: Hello </a:t>
            </a:r>
            <a:r>
              <a:rPr lang="en-US" dirty="0" err="1"/>
              <a:t>Megastuff</a:t>
            </a:r>
            <a:r>
              <a:rPr lang="en-US" dirty="0"/>
              <a:t> Website</a:t>
            </a:r>
          </a:p>
          <a:p>
            <a:r>
              <a:rPr lang="en-US" dirty="0">
                <a:hlinkClick r:id="rId8"/>
              </a:rPr>
              <a:t>http://1##.ultrastuff.net</a:t>
            </a:r>
            <a:endParaRPr lang="en-US" dirty="0"/>
          </a:p>
          <a:p>
            <a:pPr lvl="1"/>
            <a:r>
              <a:rPr lang="en-US" dirty="0"/>
              <a:t>Ultra Modern Template Website</a:t>
            </a:r>
          </a:p>
          <a:p>
            <a:r>
              <a:rPr lang="en-US" dirty="0">
                <a:hlinkClick r:id="rId9"/>
              </a:rPr>
              <a:t>http://31##.ultrastuff.net</a:t>
            </a:r>
            <a:endParaRPr lang="en-US" dirty="0"/>
          </a:p>
          <a:p>
            <a:pPr lvl="1"/>
            <a:r>
              <a:rPr lang="en-US" dirty="0"/>
              <a:t>WordPress Website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404795-BBC2-3507-AB41-CA73E02F38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5974080" cy="402336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hlinkClick r:id="rId10" invalidUrl="http://##.megastuff.biz"/>
              </a:rPr>
              <a:t>http://##.megastuff.biz</a:t>
            </a:r>
            <a:endParaRPr lang="en-US" dirty="0"/>
          </a:p>
          <a:p>
            <a:pPr lvl="1"/>
            <a:r>
              <a:rPr lang="en-US" dirty="0"/>
              <a:t>TBD: Test page…</a:t>
            </a:r>
          </a:p>
          <a:p>
            <a:r>
              <a:rPr lang="en-US" dirty="0">
                <a:hlinkClick r:id="rId11"/>
              </a:rPr>
              <a:t>http://1##.megastuff.biz</a:t>
            </a:r>
            <a:endParaRPr lang="en-US" dirty="0"/>
          </a:p>
          <a:p>
            <a:pPr lvl="1"/>
            <a:r>
              <a:rPr lang="en-US" dirty="0"/>
              <a:t>TBD: Test page…</a:t>
            </a:r>
          </a:p>
          <a:p>
            <a:r>
              <a:rPr lang="en-US" dirty="0">
                <a:hlinkClick r:id="rId12"/>
              </a:rPr>
              <a:t>http://ecsc325-1##.cs.edinboro.edu/squirrelmail</a:t>
            </a:r>
            <a:endParaRPr lang="en-US" dirty="0"/>
          </a:p>
          <a:p>
            <a:pPr lvl="1"/>
            <a:r>
              <a:rPr lang="en-US" dirty="0"/>
              <a:t>TBD: </a:t>
            </a:r>
            <a:r>
              <a:rPr lang="en-US" dirty="0" err="1"/>
              <a:t>Squirrelmail</a:t>
            </a:r>
            <a:r>
              <a:rPr lang="en-US" dirty="0"/>
              <a:t> webmail</a:t>
            </a:r>
          </a:p>
          <a:p>
            <a:r>
              <a:rPr lang="en-US" dirty="0">
                <a:hlinkClick r:id="rId13"/>
              </a:rPr>
              <a:t>http://roundcube.##.megastuff.biz</a:t>
            </a:r>
            <a:endParaRPr lang="en-US" dirty="0"/>
          </a:p>
          <a:p>
            <a:pPr lvl="1"/>
            <a:r>
              <a:rPr lang="en-US" dirty="0"/>
              <a:t>TBD: </a:t>
            </a:r>
            <a:r>
              <a:rPr lang="en-US" dirty="0" err="1"/>
              <a:t>Roundcube</a:t>
            </a:r>
            <a:r>
              <a:rPr lang="en-US" dirty="0"/>
              <a:t> webmail</a:t>
            </a:r>
          </a:p>
          <a:p>
            <a:r>
              <a:rPr lang="en-US" dirty="0">
                <a:hlinkClick r:id="rId14"/>
              </a:rPr>
              <a:t>https://ecsc325-1##.cs.edinboro.edu/private</a:t>
            </a:r>
            <a:endParaRPr lang="en-US" dirty="0"/>
          </a:p>
          <a:p>
            <a:pPr lvl="1"/>
            <a:r>
              <a:rPr lang="en-US" dirty="0"/>
              <a:t>TBD: Private web site!</a:t>
            </a:r>
          </a:p>
          <a:p>
            <a:r>
              <a:rPr lang="en-US" u="sng" dirty="0">
                <a:hlinkClick r:id="rId15"/>
              </a:rPr>
              <a:t>https://a13.##.megastuff.biz</a:t>
            </a:r>
            <a:endParaRPr lang="en-US" u="sng" dirty="0"/>
          </a:p>
          <a:p>
            <a:pPr lvl="1"/>
            <a:r>
              <a:rPr lang="en-US" dirty="0"/>
              <a:t>TBD: Assignment 13 web site!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A16FBE-FD22-DCDD-C456-A3C9D4B7007E}"/>
              </a:ext>
            </a:extLst>
          </p:cNvPr>
          <p:cNvSpPr/>
          <p:nvPr/>
        </p:nvSpPr>
        <p:spPr>
          <a:xfrm rot="181965">
            <a:off x="9239760" y="4812083"/>
            <a:ext cx="262287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Replace the ## with your 2 digit number!!!</a:t>
            </a:r>
          </a:p>
        </p:txBody>
      </p:sp>
    </p:spTree>
    <p:extLst>
      <p:ext uri="{BB962C8B-B14F-4D97-AF65-F5344CB8AC3E}">
        <p14:creationId xmlns:p14="http://schemas.microsoft.com/office/powerpoint/2010/main" val="40634396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463350" cy="4485021"/>
          </a:xfrm>
        </p:spPr>
        <p:txBody>
          <a:bodyPr>
            <a:normAutofit/>
          </a:bodyPr>
          <a:lstStyle/>
          <a:p>
            <a:r>
              <a:rPr lang="en-US" dirty="0">
                <a:cs typeface="Courier New" panose="02070309020205020404" pitchFamily="49" charset="0"/>
              </a:rPr>
              <a:t>Install PHP and change default index file</a:t>
            </a:r>
          </a:p>
          <a:p>
            <a:pPr lvl="1"/>
            <a:r>
              <a:rPr lang="en-US" dirty="0" err="1">
                <a:cs typeface="Courier New" panose="02070309020205020404" pitchFamily="49" charset="0"/>
              </a:rPr>
              <a:t>phpinfo</a:t>
            </a:r>
            <a:r>
              <a:rPr lang="en-US" dirty="0">
                <a:cs typeface="Courier New" panose="02070309020205020404" pitchFamily="49" charset="0"/>
              </a:rPr>
              <a:t>!</a:t>
            </a:r>
          </a:p>
          <a:p>
            <a:r>
              <a:rPr lang="en-US" dirty="0">
                <a:cs typeface="Courier New" panose="02070309020205020404" pitchFamily="49" charset="0"/>
              </a:rPr>
              <a:t>Install &amp; Configure MariaDB</a:t>
            </a:r>
          </a:p>
          <a:p>
            <a:r>
              <a:rPr lang="en-US" dirty="0">
                <a:cs typeface="Courier New" panose="02070309020205020404" pitchFamily="49" charset="0"/>
              </a:rPr>
              <a:t>Localhost config file</a:t>
            </a:r>
          </a:p>
          <a:p>
            <a:r>
              <a:rPr lang="en-US" dirty="0">
                <a:cs typeface="Courier New" panose="02070309020205020404" pitchFamily="49" charset="0"/>
              </a:rPr>
              <a:t>31## </a:t>
            </a:r>
            <a:r>
              <a:rPr lang="en-US" dirty="0" err="1">
                <a:cs typeface="Courier New" panose="02070309020205020404" pitchFamily="49" charset="0"/>
              </a:rPr>
              <a:t>megastuff</a:t>
            </a:r>
            <a:r>
              <a:rPr lang="en-US" dirty="0">
                <a:cs typeface="Courier New" panose="02070309020205020404" pitchFamily="49" charset="0"/>
              </a:rPr>
              <a:t> config file</a:t>
            </a:r>
          </a:p>
          <a:p>
            <a:r>
              <a:rPr lang="en-US" dirty="0">
                <a:cs typeface="Courier New" panose="02070309020205020404" pitchFamily="49" charset="0"/>
              </a:rPr>
              <a:t>31##p81 </a:t>
            </a:r>
            <a:r>
              <a:rPr lang="en-US" dirty="0" err="1">
                <a:cs typeface="Courier New" panose="02070309020205020404" pitchFamily="49" charset="0"/>
              </a:rPr>
              <a:t>megastuff</a:t>
            </a:r>
            <a:r>
              <a:rPr lang="en-US" dirty="0">
                <a:cs typeface="Courier New" panose="02070309020205020404" pitchFamily="49" charset="0"/>
              </a:rPr>
              <a:t> config file</a:t>
            </a:r>
          </a:p>
          <a:p>
            <a:r>
              <a:rPr lang="en-US" dirty="0"/>
              <a:t>Virtual hosts</a:t>
            </a:r>
          </a:p>
          <a:p>
            <a:pPr lvl="1"/>
            <a:r>
              <a:rPr lang="en-US" dirty="0"/>
              <a:t>Ecsc325-1##, 31##.megastuff.biz, 31##.megastuff.biz:81</a:t>
            </a:r>
          </a:p>
          <a:p>
            <a:r>
              <a:rPr lang="en-US" dirty="0">
                <a:cs typeface="Courier New" panose="02070309020205020404" pitchFamily="49" charset="0"/>
              </a:rPr>
              <a:t>Update your system</a:t>
            </a:r>
          </a:p>
          <a:p>
            <a:r>
              <a:rPr lang="en-US" dirty="0">
                <a:cs typeface="Courier New" panose="02070309020205020404" pitchFamily="49" charset="0"/>
              </a:rPr>
              <a:t>Reboot</a:t>
            </a:r>
          </a:p>
        </p:txBody>
      </p:sp>
      <p:pic>
        <p:nvPicPr>
          <p:cNvPr id="4" name="Picture 3" descr="http://cdn.curvve.com/wp-content/uploads/Termina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25" y="4203504"/>
            <a:ext cx="2127250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00236F-9B28-ED9D-C624-61356CD8F87D}"/>
              </a:ext>
            </a:extLst>
          </p:cNvPr>
          <p:cNvSpPr/>
          <p:nvPr/>
        </p:nvSpPr>
        <p:spPr>
          <a:xfrm rot="569989">
            <a:off x="7320446" y="2562954"/>
            <a:ext cx="3970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Assignment 7</a:t>
            </a:r>
          </a:p>
        </p:txBody>
      </p:sp>
    </p:spTree>
    <p:extLst>
      <p:ext uri="{BB962C8B-B14F-4D97-AF65-F5344CB8AC3E}">
        <p14:creationId xmlns:p14="http://schemas.microsoft.com/office/powerpoint/2010/main" val="9029982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705267-7DEA-B245-98A4-F8EACF448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A0674-BC87-2E82-F3ED-A10E8D903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8D121-51DA-10C6-140C-FC48B8B4E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463350" cy="4485021"/>
          </a:xfrm>
        </p:spPr>
        <p:txBody>
          <a:bodyPr>
            <a:normAutofit/>
          </a:bodyPr>
          <a:lstStyle/>
          <a:p>
            <a:r>
              <a:rPr lang="en-US" dirty="0">
                <a:cs typeface="Courier New" panose="02070309020205020404" pitchFamily="49" charset="0"/>
              </a:rPr>
              <a:t>Ultra Modern Website</a:t>
            </a:r>
          </a:p>
          <a:p>
            <a:r>
              <a:rPr lang="en-US" dirty="0" err="1">
                <a:cs typeface="Courier New" panose="02070309020205020404" pitchFamily="49" charset="0"/>
              </a:rPr>
              <a:t>Wordpress</a:t>
            </a:r>
            <a:r>
              <a:rPr lang="en-US" dirty="0">
                <a:cs typeface="Courier New" panose="02070309020205020404" pitchFamily="49" charset="0"/>
              </a:rPr>
              <a:t> Website</a:t>
            </a:r>
          </a:p>
          <a:p>
            <a:r>
              <a:rPr lang="en-US" dirty="0">
                <a:cs typeface="Courier New" panose="02070309020205020404" pitchFamily="49" charset="0"/>
              </a:rPr>
              <a:t>EPEL Install</a:t>
            </a:r>
          </a:p>
          <a:p>
            <a:r>
              <a:rPr lang="en-US" dirty="0">
                <a:cs typeface="Courier New" panose="02070309020205020404" pitchFamily="49" charset="0"/>
              </a:rPr>
              <a:t>phpMyAdmin Install</a:t>
            </a:r>
          </a:p>
          <a:p>
            <a:r>
              <a:rPr lang="en-US" dirty="0">
                <a:cs typeface="Courier New" panose="02070309020205020404" pitchFamily="49" charset="0"/>
              </a:rPr>
              <a:t>Temperature graph website</a:t>
            </a:r>
          </a:p>
          <a:p>
            <a:r>
              <a:rPr lang="en-US" dirty="0"/>
              <a:t>Virtual hosts</a:t>
            </a:r>
          </a:p>
          <a:p>
            <a:pPr lvl="1"/>
            <a:r>
              <a:rPr lang="en-US" dirty="0"/>
              <a:t>Ecsc325-1##, phpMyAdmin, </a:t>
            </a:r>
            <a:br>
              <a:rPr lang="en-US" dirty="0"/>
            </a:br>
            <a:r>
              <a:rPr lang="en-US" dirty="0"/>
              <a:t>temperature graphs, </a:t>
            </a:r>
            <a:r>
              <a:rPr lang="en-US" dirty="0" err="1"/>
              <a:t>Megastuff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 err="1"/>
              <a:t>Ultrastuff</a:t>
            </a:r>
            <a:r>
              <a:rPr lang="en-US" dirty="0"/>
              <a:t>, </a:t>
            </a:r>
            <a:r>
              <a:rPr lang="en-US" dirty="0" err="1"/>
              <a:t>Wordpress</a:t>
            </a:r>
            <a:r>
              <a:rPr lang="en-US" dirty="0"/>
              <a:t>…</a:t>
            </a:r>
          </a:p>
          <a:p>
            <a:r>
              <a:rPr lang="en-US" dirty="0">
                <a:cs typeface="Courier New" panose="02070309020205020404" pitchFamily="49" charset="0"/>
              </a:rPr>
              <a:t>Update your system</a:t>
            </a:r>
          </a:p>
          <a:p>
            <a:r>
              <a:rPr lang="en-US" dirty="0">
                <a:cs typeface="Courier New" panose="02070309020205020404" pitchFamily="49" charset="0"/>
              </a:rPr>
              <a:t>Reboot</a:t>
            </a:r>
          </a:p>
        </p:txBody>
      </p:sp>
      <p:pic>
        <p:nvPicPr>
          <p:cNvPr id="4" name="Picture 3" descr="http://cdn.curvve.com/wp-content/uploads/Terminal-Logo.png">
            <a:extLst>
              <a:ext uri="{FF2B5EF4-FFF2-40B4-BE49-F238E27FC236}">
                <a16:creationId xmlns:a16="http://schemas.microsoft.com/office/drawing/2014/main" id="{AFD7EE3A-E3B8-4745-07A0-F0FF721BB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25" y="4203504"/>
            <a:ext cx="2127250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DF15168-B977-E50C-DB6E-05696E69D81A}"/>
              </a:ext>
            </a:extLst>
          </p:cNvPr>
          <p:cNvSpPr/>
          <p:nvPr/>
        </p:nvSpPr>
        <p:spPr>
          <a:xfrm rot="569989">
            <a:off x="7320446" y="2562954"/>
            <a:ext cx="3970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Assignment 8</a:t>
            </a:r>
          </a:p>
        </p:txBody>
      </p:sp>
    </p:spTree>
    <p:extLst>
      <p:ext uri="{BB962C8B-B14F-4D97-AF65-F5344CB8AC3E}">
        <p14:creationId xmlns:p14="http://schemas.microsoft.com/office/powerpoint/2010/main" val="20037576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Machine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83616"/>
          </a:xfrm>
        </p:spPr>
        <p:txBody>
          <a:bodyPr>
            <a:normAutofit/>
          </a:bodyPr>
          <a:lstStyle/>
          <a:p>
            <a:r>
              <a:rPr lang="en-US" dirty="0"/>
              <a:t>IP Address: 147.64.243.1## (01-25)</a:t>
            </a:r>
          </a:p>
          <a:p>
            <a:r>
              <a:rPr lang="en-US" dirty="0"/>
              <a:t>Hostname: ecsc325-1##.cs.edinboro.edu (01-25)</a:t>
            </a:r>
          </a:p>
          <a:p>
            <a:r>
              <a:rPr lang="en-US" dirty="0"/>
              <a:t>Alias: ##.megastuff.biz (01-25)</a:t>
            </a:r>
          </a:p>
          <a:p>
            <a:pPr lvl="1"/>
            <a:r>
              <a:rPr lang="en-US" dirty="0"/>
              <a:t>1##.megastuff.biz, 31##.megastuff.biz, 1##.ultrastuff.net, others?</a:t>
            </a:r>
          </a:p>
          <a:p>
            <a:r>
              <a:rPr lang="en-US" dirty="0"/>
              <a:t>Assignment 5 due tomorrow night, Assignment 6 &amp; 7 next week!</a:t>
            </a:r>
          </a:p>
          <a:p>
            <a:pPr lvl="1"/>
            <a:r>
              <a:rPr lang="en-US" dirty="0"/>
              <a:t>Check script submissions and document uploads in D2L!</a:t>
            </a:r>
            <a:endParaRPr lang="en-US" sz="1400" u="sng" dirty="0"/>
          </a:p>
          <a:p>
            <a:r>
              <a:rPr lang="en-US" dirty="0"/>
              <a:t>Accessing VM’s from off campus requires a connection to the CS VPN first, </a:t>
            </a:r>
            <a:br>
              <a:rPr lang="en-US" dirty="0"/>
            </a:br>
            <a:r>
              <a:rPr lang="en-US" dirty="0"/>
              <a:t>before opening a connection to your machine!</a:t>
            </a:r>
          </a:p>
          <a:p>
            <a:pPr lvl="1"/>
            <a:r>
              <a:rPr lang="en-US" sz="1600" dirty="0"/>
              <a:t>CS firewall prevents direct connections from other networks to our VM’s!</a:t>
            </a:r>
          </a:p>
          <a:p>
            <a:pPr lvl="2"/>
            <a:r>
              <a:rPr lang="en-US" sz="1500" dirty="0"/>
              <a:t>Once VPN is active: </a:t>
            </a:r>
            <a:r>
              <a:rPr lang="en-US" sz="1500" b="1" dirty="0"/>
              <a:t>ssh user@ecsc325-1##.cs.edinboro.edu</a:t>
            </a:r>
            <a:endParaRPr lang="en-US" sz="1500" dirty="0"/>
          </a:p>
        </p:txBody>
      </p:sp>
      <p:pic>
        <p:nvPicPr>
          <p:cNvPr id="1026" name="Picture 2" descr="Virtual Dedicated Server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292" y="3006090"/>
            <a:ext cx="3104462" cy="31636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156082">
            <a:off x="5141213" y="5563146"/>
            <a:ext cx="295494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megastuff.online</a:t>
            </a:r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replaced with </a:t>
            </a:r>
            <a:r>
              <a:rPr lang="en-US" sz="2000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megastuff.biz</a:t>
            </a:r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F7127F-DAB5-B243-AC00-0B9044E47AA1}"/>
              </a:ext>
            </a:extLst>
          </p:cNvPr>
          <p:cNvSpPr/>
          <p:nvPr/>
        </p:nvSpPr>
        <p:spPr>
          <a:xfrm rot="21424999">
            <a:off x="1111474" y="5549427"/>
            <a:ext cx="349417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math.cs.cdinboro.edu</a:t>
            </a:r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replaced with </a:t>
            </a:r>
            <a:r>
              <a:rPr lang="en-US" sz="2000" u="sng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cs.edinboro.edu</a:t>
            </a:r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543783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ECSC 325.200</a:t>
            </a:r>
            <a:br>
              <a:rPr lang="en-US" dirty="0"/>
            </a:br>
            <a:r>
              <a:rPr lang="en-US" sz="5400" dirty="0"/>
              <a:t>Web Server Administration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573704"/>
          </a:xfrm>
        </p:spPr>
        <p:txBody>
          <a:bodyPr>
            <a:normAutofit/>
          </a:bodyPr>
          <a:lstStyle/>
          <a:p>
            <a:r>
              <a:rPr lang="en-US" dirty="0"/>
              <a:t>Spring 2025 – Week 6-2 – February 20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  <a:p>
            <a:r>
              <a:rPr lang="en-US" dirty="0"/>
              <a:t>Web Server Installations &amp; Configurations</a:t>
            </a:r>
          </a:p>
          <a:p>
            <a:r>
              <a:rPr lang="en-US" dirty="0"/>
              <a:t>Prof. Jason </a:t>
            </a:r>
            <a:r>
              <a:rPr lang="en-US" dirty="0" err="1"/>
              <a:t>Patalon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1702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IP Address Review</a:t>
            </a:r>
          </a:p>
          <a:p>
            <a:r>
              <a:rPr lang="en-US" sz="2400" dirty="0"/>
              <a:t>SSH Tunnels Review</a:t>
            </a:r>
          </a:p>
          <a:p>
            <a:r>
              <a:rPr lang="en-US" sz="2400" dirty="0"/>
              <a:t>Web Server Review</a:t>
            </a:r>
          </a:p>
          <a:p>
            <a:r>
              <a:rPr lang="en-US" sz="2400" dirty="0"/>
              <a:t>Ports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4"/>
            <a:ext cx="4937760" cy="4415917"/>
          </a:xfrm>
        </p:spPr>
        <p:txBody>
          <a:bodyPr>
            <a:normAutofit/>
          </a:bodyPr>
          <a:lstStyle/>
          <a:p>
            <a:r>
              <a:rPr lang="en-US" sz="2400" dirty="0"/>
              <a:t>E-Mail Services</a:t>
            </a:r>
          </a:p>
          <a:p>
            <a:pPr lvl="1"/>
            <a:r>
              <a:rPr lang="en-US" sz="2000" dirty="0"/>
              <a:t>History of E-Mail</a:t>
            </a:r>
          </a:p>
          <a:p>
            <a:pPr lvl="1"/>
            <a:r>
              <a:rPr lang="en-US" sz="2000" dirty="0"/>
              <a:t>Understanding the E-Mail environment</a:t>
            </a:r>
          </a:p>
          <a:p>
            <a:pPr lvl="1"/>
            <a:r>
              <a:rPr lang="en-US" sz="2000" dirty="0"/>
              <a:t>E-Mail protocols</a:t>
            </a:r>
          </a:p>
          <a:p>
            <a:pPr lvl="2"/>
            <a:r>
              <a:rPr lang="en-US" sz="1600" dirty="0"/>
              <a:t>SMTP</a:t>
            </a:r>
          </a:p>
          <a:p>
            <a:pPr lvl="2"/>
            <a:r>
              <a:rPr lang="en-US" sz="1600" dirty="0"/>
              <a:t>IMAP</a:t>
            </a:r>
          </a:p>
          <a:p>
            <a:pPr lvl="2"/>
            <a:r>
              <a:rPr lang="en-US" sz="1600" dirty="0"/>
              <a:t>POP</a:t>
            </a:r>
          </a:p>
          <a:p>
            <a:pPr lvl="1"/>
            <a:r>
              <a:rPr lang="en-US" sz="2000" dirty="0"/>
              <a:t>E-Mail services installation</a:t>
            </a:r>
          </a:p>
          <a:p>
            <a:pPr lvl="2"/>
            <a:r>
              <a:rPr lang="en-US" sz="1600" dirty="0"/>
              <a:t>Configuration</a:t>
            </a:r>
          </a:p>
          <a:p>
            <a:pPr lvl="2"/>
            <a:r>
              <a:rPr lang="en-US" sz="1600" dirty="0"/>
              <a:t>Caveats</a:t>
            </a:r>
          </a:p>
          <a:p>
            <a:pPr lvl="1"/>
            <a:r>
              <a:rPr lang="en-US" sz="2000" dirty="0"/>
              <a:t>Web-Mail Installation</a:t>
            </a:r>
          </a:p>
          <a:p>
            <a:pPr lvl="2"/>
            <a:r>
              <a:rPr lang="en-US" sz="1600" dirty="0" err="1"/>
              <a:t>Squirrelmail</a:t>
            </a:r>
            <a:endParaRPr lang="en-US" sz="1600" dirty="0"/>
          </a:p>
          <a:p>
            <a:pPr lvl="2"/>
            <a:r>
              <a:rPr lang="en-US" sz="1600" dirty="0" err="1"/>
              <a:t>Roundcube</a:t>
            </a:r>
            <a:endParaRPr lang="en-US" sz="1600" dirty="0"/>
          </a:p>
          <a:p>
            <a:endParaRPr lang="en-US" dirty="0"/>
          </a:p>
        </p:txBody>
      </p:sp>
      <p:pic>
        <p:nvPicPr>
          <p:cNvPr id="1026" name="Picture 2" descr="http://www.juniortouchchamps.org/files/armadillo/media/pp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78" y="3644459"/>
            <a:ext cx="2856884" cy="285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55D43C3-3D6B-3BE7-F758-140A35209A29}"/>
              </a:ext>
            </a:extLst>
          </p:cNvPr>
          <p:cNvSpPr/>
          <p:nvPr/>
        </p:nvSpPr>
        <p:spPr>
          <a:xfrm>
            <a:off x="6290441" y="4201510"/>
            <a:ext cx="4865239" cy="206014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33725A-1BB9-5FC2-FD82-782E87C72804}"/>
              </a:ext>
            </a:extLst>
          </p:cNvPr>
          <p:cNvSpPr/>
          <p:nvPr/>
        </p:nvSpPr>
        <p:spPr>
          <a:xfrm rot="388417">
            <a:off x="9421748" y="4832473"/>
            <a:ext cx="161044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Next</a:t>
            </a:r>
            <a:b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Week?!</a:t>
            </a:r>
          </a:p>
        </p:txBody>
      </p:sp>
    </p:spTree>
    <p:extLst>
      <p:ext uri="{BB962C8B-B14F-4D97-AF65-F5344CB8AC3E}">
        <p14:creationId xmlns:p14="http://schemas.microsoft.com/office/powerpoint/2010/main" val="754837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and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4131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next few weeks…</a:t>
            </a:r>
          </a:p>
          <a:p>
            <a:pPr lvl="1"/>
            <a:r>
              <a:rPr lang="en-US" dirty="0"/>
              <a:t>Web servers &amp; forms</a:t>
            </a:r>
          </a:p>
          <a:p>
            <a:pPr lvl="1"/>
            <a:r>
              <a:rPr lang="en-US" dirty="0"/>
              <a:t>Database services</a:t>
            </a:r>
          </a:p>
          <a:p>
            <a:pPr lvl="1"/>
            <a:r>
              <a:rPr lang="en-US" dirty="0"/>
              <a:t>E-mail services</a:t>
            </a:r>
          </a:p>
          <a:p>
            <a:pPr lvl="1"/>
            <a:r>
              <a:rPr lang="en-US" dirty="0"/>
              <a:t>File transfer services</a:t>
            </a:r>
          </a:p>
          <a:p>
            <a:pPr lvl="1"/>
            <a:r>
              <a:rPr lang="en-US" dirty="0"/>
              <a:t>Security and authentication</a:t>
            </a:r>
          </a:p>
          <a:p>
            <a:pPr lvl="1"/>
            <a:r>
              <a:rPr lang="en-US" dirty="0"/>
              <a:t>Monitoring and performance tuning</a:t>
            </a:r>
          </a:p>
          <a:p>
            <a:r>
              <a:rPr lang="en-US" dirty="0"/>
              <a:t>Corrections, updates, etc.</a:t>
            </a:r>
          </a:p>
          <a:p>
            <a:r>
              <a:rPr lang="en-US" dirty="0"/>
              <a:t>Review of previous assignments</a:t>
            </a:r>
          </a:p>
          <a:p>
            <a:pPr lvl="1"/>
            <a:r>
              <a:rPr lang="en-US" dirty="0"/>
              <a:t>Assignment reviews…</a:t>
            </a:r>
          </a:p>
          <a:p>
            <a:r>
              <a:rPr lang="en-US" dirty="0"/>
              <a:t>Questions from previous classes?</a:t>
            </a:r>
          </a:p>
          <a:p>
            <a:r>
              <a:rPr lang="en-US" dirty="0"/>
              <a:t>Etcetera</a:t>
            </a:r>
          </a:p>
        </p:txBody>
      </p:sp>
      <p:pic>
        <p:nvPicPr>
          <p:cNvPr id="3074" name="Picture 2" descr="https://www.tnooz.com/wp-content/uploads/2013/01/hotel-revie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470" y="3461001"/>
            <a:ext cx="3270250" cy="24080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Cloud">
                <a:extLst>
                  <a:ext uri="{FF2B5EF4-FFF2-40B4-BE49-F238E27FC236}">
                    <a16:creationId xmlns:a16="http://schemas.microsoft.com/office/drawing/2014/main" id="{CA6D264F-297B-874B-B69A-67574041829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8605618" y="1795482"/>
              <a:ext cx="2469955" cy="1583304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2469955" cy="1583304"/>
                    </a:xfrm>
                    <a:prstGeom prst="rect">
                      <a:avLst/>
                    </a:prstGeom>
                  </am3d:spPr>
                  <am3d:camera>
                    <am3d:pos x="0" y="0" z="6224023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2422867" d="1000000"/>
                    <am3d:preTrans dx="290649" dy="-11077296" dz="-120526"/>
                    <am3d:scale>
                      <am3d:sx n="1000000" d="1000000"/>
                      <am3d:sy n="1000000" d="1000000"/>
                      <am3d:sz n="1000000" d="1000000"/>
                    </am3d:scale>
                    <am3d:rot ax="-1738616" ay="-288752" az="159602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328060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Cloud">
                <a:extLst>
                  <a:ext uri="{FF2B5EF4-FFF2-40B4-BE49-F238E27FC236}">
                    <a16:creationId xmlns:a16="http://schemas.microsoft.com/office/drawing/2014/main" id="{CA6D264F-297B-874B-B69A-67574041829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05618" y="1795482"/>
                <a:ext cx="2469955" cy="1583304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AACB650-43BB-C84A-BA93-7EA32AD2713A}"/>
              </a:ext>
            </a:extLst>
          </p:cNvPr>
          <p:cNvSpPr/>
          <p:nvPr/>
        </p:nvSpPr>
        <p:spPr>
          <a:xfrm rot="21151327">
            <a:off x="8999354" y="2344475"/>
            <a:ext cx="18425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Clouds?!</a:t>
            </a:r>
          </a:p>
        </p:txBody>
      </p:sp>
    </p:spTree>
    <p:extLst>
      <p:ext uri="{BB962C8B-B14F-4D97-AF65-F5344CB8AC3E}">
        <p14:creationId xmlns:p14="http://schemas.microsoft.com/office/powerpoint/2010/main" val="31207393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and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43856"/>
          </a:xfrm>
        </p:spPr>
        <p:txBody>
          <a:bodyPr>
            <a:normAutofit/>
          </a:bodyPr>
          <a:lstStyle/>
          <a:p>
            <a:r>
              <a:rPr lang="en-US" dirty="0"/>
              <a:t>The next few weeks…</a:t>
            </a:r>
          </a:p>
          <a:p>
            <a:pPr lvl="1"/>
            <a:r>
              <a:rPr lang="en-US" dirty="0"/>
              <a:t>File transfer services</a:t>
            </a:r>
          </a:p>
          <a:p>
            <a:pPr lvl="1"/>
            <a:r>
              <a:rPr lang="en-US" dirty="0"/>
              <a:t>Security and authentication</a:t>
            </a:r>
          </a:p>
          <a:p>
            <a:pPr lvl="1"/>
            <a:r>
              <a:rPr lang="en-US" dirty="0"/>
              <a:t>Network Services</a:t>
            </a:r>
          </a:p>
          <a:p>
            <a:pPr lvl="1"/>
            <a:r>
              <a:rPr lang="en-US" dirty="0"/>
              <a:t>Monitoring and performance tuning</a:t>
            </a:r>
          </a:p>
          <a:p>
            <a:r>
              <a:rPr lang="en-US" dirty="0"/>
              <a:t>Review of previous assignments</a:t>
            </a:r>
          </a:p>
          <a:p>
            <a:r>
              <a:rPr lang="en-US" dirty="0"/>
              <a:t>Questions from previous classes?</a:t>
            </a:r>
          </a:p>
          <a:p>
            <a:r>
              <a:rPr lang="en-US" dirty="0"/>
              <a:t>Assignment 6 due next week!</a:t>
            </a:r>
          </a:p>
          <a:p>
            <a:r>
              <a:rPr lang="en-US" dirty="0"/>
              <a:t>Assignment 7 due next week!</a:t>
            </a:r>
          </a:p>
          <a:p>
            <a:r>
              <a:rPr lang="en-US" dirty="0"/>
              <a:t>Etcetera…</a:t>
            </a:r>
          </a:p>
        </p:txBody>
      </p:sp>
      <p:pic>
        <p:nvPicPr>
          <p:cNvPr id="3074" name="Picture 2" descr="https://www.tnooz.com/wp-content/uploads/2013/01/hotel-revie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470" y="3461001"/>
            <a:ext cx="3270250" cy="24080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89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Remaining Semester Topics*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3"/>
            <a:ext cx="4937760" cy="4451157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E-Mail Services</a:t>
            </a:r>
          </a:p>
          <a:p>
            <a:pPr lvl="1"/>
            <a:r>
              <a:rPr lang="en-US" sz="2000" dirty="0"/>
              <a:t>SMTP</a:t>
            </a:r>
          </a:p>
          <a:p>
            <a:pPr lvl="1"/>
            <a:r>
              <a:rPr lang="en-US" sz="2000" dirty="0"/>
              <a:t>POP</a:t>
            </a:r>
          </a:p>
          <a:p>
            <a:pPr lvl="1"/>
            <a:r>
              <a:rPr lang="en-US" sz="2000" dirty="0"/>
              <a:t>Postfix</a:t>
            </a:r>
          </a:p>
          <a:p>
            <a:pPr lvl="1"/>
            <a:r>
              <a:rPr lang="en-US" sz="2000" dirty="0"/>
              <a:t>Dovecot</a:t>
            </a:r>
          </a:p>
          <a:p>
            <a:pPr lvl="1"/>
            <a:r>
              <a:rPr lang="en-US" sz="2000" dirty="0" err="1"/>
              <a:t>SquirrelMail</a:t>
            </a:r>
            <a:endParaRPr lang="en-US" sz="2000" dirty="0"/>
          </a:p>
          <a:p>
            <a:pPr lvl="1"/>
            <a:r>
              <a:rPr lang="en-US" sz="2000" dirty="0" err="1"/>
              <a:t>Roundcube</a:t>
            </a:r>
            <a:endParaRPr lang="en-US" sz="2000" dirty="0"/>
          </a:p>
          <a:p>
            <a:r>
              <a:rPr lang="en-US" sz="2400" dirty="0"/>
              <a:t>File Transfer Services</a:t>
            </a:r>
          </a:p>
          <a:p>
            <a:pPr lvl="1"/>
            <a:r>
              <a:rPr lang="en-US" sz="2000" dirty="0"/>
              <a:t>FTP</a:t>
            </a:r>
          </a:p>
          <a:p>
            <a:pPr lvl="1"/>
            <a:r>
              <a:rPr lang="en-US" sz="2000" dirty="0"/>
              <a:t>SCP</a:t>
            </a:r>
          </a:p>
          <a:p>
            <a:pPr lvl="1"/>
            <a:r>
              <a:rPr lang="en-US" sz="2000" dirty="0" err="1"/>
              <a:t>RSync</a:t>
            </a:r>
            <a:endParaRPr lang="en-US" sz="2000" dirty="0"/>
          </a:p>
          <a:p>
            <a:r>
              <a:rPr lang="en-US" sz="2200" dirty="0"/>
              <a:t>Network Functions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4"/>
            <a:ext cx="4937760" cy="4525569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Security</a:t>
            </a:r>
          </a:p>
          <a:p>
            <a:pPr lvl="1"/>
            <a:r>
              <a:rPr lang="en-US" sz="2000" dirty="0"/>
              <a:t>HTTP Authentication</a:t>
            </a:r>
          </a:p>
          <a:p>
            <a:pPr lvl="1"/>
            <a:r>
              <a:rPr lang="en-US" sz="2000" dirty="0"/>
              <a:t>HTTPS/SSL</a:t>
            </a:r>
          </a:p>
          <a:p>
            <a:pPr lvl="1"/>
            <a:r>
              <a:rPr lang="en-US" sz="2000" dirty="0"/>
              <a:t>Firewall</a:t>
            </a:r>
          </a:p>
          <a:p>
            <a:pPr lvl="1"/>
            <a:r>
              <a:rPr lang="en-US" sz="2000" dirty="0" err="1"/>
              <a:t>SELinux</a:t>
            </a:r>
            <a:endParaRPr lang="en-US" sz="2000" dirty="0"/>
          </a:p>
          <a:p>
            <a:pPr lvl="1"/>
            <a:r>
              <a:rPr lang="en-US" sz="2000" dirty="0"/>
              <a:t>Public Key Cryptography</a:t>
            </a:r>
          </a:p>
          <a:p>
            <a:r>
              <a:rPr lang="en-US" sz="2400" dirty="0"/>
              <a:t>Monitoring</a:t>
            </a:r>
          </a:p>
          <a:p>
            <a:r>
              <a:rPr lang="en-US" sz="2400" dirty="0"/>
              <a:t>Backups</a:t>
            </a:r>
          </a:p>
          <a:p>
            <a:r>
              <a:rPr lang="en-US" sz="2400" dirty="0"/>
              <a:t>Performance Tuning</a:t>
            </a:r>
          </a:p>
          <a:p>
            <a:r>
              <a:rPr lang="en-US" sz="2400" dirty="0"/>
              <a:t>Final Exam</a:t>
            </a:r>
          </a:p>
          <a:p>
            <a:r>
              <a:rPr lang="en-US" sz="2400" dirty="0"/>
              <a:t>* Exact topics may change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3D Model 4" descr="Cloud">
                <a:extLst>
                  <a:ext uri="{FF2B5EF4-FFF2-40B4-BE49-F238E27FC236}">
                    <a16:creationId xmlns:a16="http://schemas.microsoft.com/office/drawing/2014/main" id="{92111FAE-8DF0-CA41-BD2A-3F1AA9133AA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47453317"/>
                  </p:ext>
                </p:extLst>
              </p:nvPr>
            </p:nvGraphicFramePr>
            <p:xfrm>
              <a:off x="9392697" y="2189021"/>
              <a:ext cx="2469955" cy="1583304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469955" cy="1583304"/>
                    </a:xfrm>
                    <a:prstGeom prst="rect">
                      <a:avLst/>
                    </a:prstGeom>
                  </am3d:spPr>
                  <am3d:camera>
                    <am3d:pos x="0" y="0" z="6224023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2422867" d="1000000"/>
                    <am3d:preTrans dx="290649" dy="-11077296" dz="-120526"/>
                    <am3d:scale>
                      <am3d:sx n="1000000" d="1000000"/>
                      <am3d:sy n="1000000" d="1000000"/>
                      <am3d:sz n="1000000" d="1000000"/>
                    </am3d:scale>
                    <am3d:rot ax="-1738616" ay="-288752" az="159602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328060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3D Model 4" descr="Cloud">
                <a:extLst>
                  <a:ext uri="{FF2B5EF4-FFF2-40B4-BE49-F238E27FC236}">
                    <a16:creationId xmlns:a16="http://schemas.microsoft.com/office/drawing/2014/main" id="{92111FAE-8DF0-CA41-BD2A-3F1AA9133AA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92697" y="2189021"/>
                <a:ext cx="2469955" cy="1583304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15789D04-365F-2C41-8C94-BDE7EF360EC4}"/>
              </a:ext>
            </a:extLst>
          </p:cNvPr>
          <p:cNvSpPr/>
          <p:nvPr/>
        </p:nvSpPr>
        <p:spPr>
          <a:xfrm rot="21151327">
            <a:off x="9786433" y="2738014"/>
            <a:ext cx="18425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Clouds?!</a:t>
            </a:r>
          </a:p>
        </p:txBody>
      </p:sp>
    </p:spTree>
    <p:extLst>
      <p:ext uri="{BB962C8B-B14F-4D97-AF65-F5344CB8AC3E}">
        <p14:creationId xmlns:p14="http://schemas.microsoft.com/office/powerpoint/2010/main" val="8821255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06B70-B9CF-4C49-8388-AE07268B6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IP address ranges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F1A77-A5D3-8249-B01D-AB6BB83FB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94428"/>
          </a:xfrm>
        </p:spPr>
        <p:txBody>
          <a:bodyPr>
            <a:normAutofit/>
          </a:bodyPr>
          <a:lstStyle/>
          <a:p>
            <a:r>
              <a:rPr lang="en-US" dirty="0"/>
              <a:t>Consider the following CIDR mask: 147.64.242.128/23</a:t>
            </a:r>
          </a:p>
          <a:p>
            <a:pPr lvl="1"/>
            <a:r>
              <a:rPr lang="en-US" dirty="0"/>
              <a:t>Convert the IP address to binary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10010011.01000000.11110010.10000000</a:t>
            </a:r>
          </a:p>
          <a:p>
            <a:pPr lvl="1"/>
            <a:r>
              <a:rPr lang="en-US" dirty="0"/>
              <a:t>Convert </a:t>
            </a:r>
            <a:r>
              <a:rPr lang="en-US" b="1" dirty="0"/>
              <a:t>netmask</a:t>
            </a:r>
            <a:r>
              <a:rPr lang="en-US" dirty="0"/>
              <a:t> to binary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/23 = 255.255.254.0 = 11111111.11111111.11111110.00000000</a:t>
            </a:r>
          </a:p>
          <a:p>
            <a:pPr lvl="1"/>
            <a:r>
              <a:rPr lang="en-US" dirty="0"/>
              <a:t>Find the </a:t>
            </a:r>
            <a:r>
              <a:rPr lang="en-US" b="1" dirty="0"/>
              <a:t>opposite</a:t>
            </a:r>
            <a:r>
              <a:rPr lang="en-US" dirty="0"/>
              <a:t> binary netmask (the host portion - swap 1’s and 0’s)</a:t>
            </a:r>
          </a:p>
          <a:p>
            <a:pPr lvl="2"/>
            <a:r>
              <a:rPr lang="en-US" dirty="0"/>
              <a:t>11111111.11111111.11111110.00000000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00000000.00000000.00000001.11111111</a:t>
            </a:r>
          </a:p>
          <a:p>
            <a:pPr lvl="1"/>
            <a:r>
              <a:rPr lang="en-US" i="1" dirty="0"/>
              <a:t>Do bitwise </a:t>
            </a:r>
            <a:r>
              <a:rPr lang="en-US" b="1" i="1" dirty="0"/>
              <a:t>AND</a:t>
            </a:r>
            <a:r>
              <a:rPr lang="en-US" i="1" dirty="0"/>
              <a:t> on the binary IP and </a:t>
            </a:r>
            <a:r>
              <a:rPr lang="en-US" b="1" i="1" dirty="0"/>
              <a:t>netmask</a:t>
            </a:r>
            <a:r>
              <a:rPr lang="en-US" i="1" dirty="0"/>
              <a:t> to find </a:t>
            </a:r>
            <a:r>
              <a:rPr lang="en-US" b="1" i="1" dirty="0"/>
              <a:t>starting</a:t>
            </a:r>
            <a:r>
              <a:rPr lang="en-US" i="1" dirty="0"/>
              <a:t> IP:</a:t>
            </a:r>
          </a:p>
          <a:p>
            <a:pPr lvl="2"/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IP Address: 10010011.01000000.11110010.10000000</a:t>
            </a:r>
          </a:p>
          <a:p>
            <a:pPr lvl="2"/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i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Netmask: 11111111.11111111.11111110.00000000</a:t>
            </a:r>
          </a:p>
          <a:p>
            <a:pPr lvl="2"/>
            <a:r>
              <a:rPr lang="en-US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Starting IP: 10010011.01000000.11110010.00000000</a:t>
            </a:r>
          </a:p>
          <a:p>
            <a:pPr lvl="1"/>
            <a:r>
              <a:rPr lang="en-US" i="1" dirty="0">
                <a:cs typeface="Courier New" panose="02070309020205020404" pitchFamily="49" charset="0"/>
              </a:rPr>
              <a:t>Convert new binary number to decimal</a:t>
            </a:r>
          </a:p>
          <a:p>
            <a:pPr lvl="2"/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10010011.01000000.11110010.00000000 = </a:t>
            </a:r>
            <a:r>
              <a:rPr lang="en-US" b="1" i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147.64.242.0</a:t>
            </a:r>
          </a:p>
          <a:p>
            <a:pPr lvl="3"/>
            <a:r>
              <a:rPr lang="en-US" i="1" dirty="0">
                <a:cs typeface="Courier New" panose="02070309020205020404" pitchFamily="49" charset="0"/>
              </a:rPr>
              <a:t>This is our starting IP address for the range!</a:t>
            </a:r>
          </a:p>
          <a:p>
            <a:pPr lvl="2"/>
            <a:endParaRPr lang="en-US" dirty="0">
              <a:cs typeface="Courier New" panose="02070309020205020404" pitchFamily="49" charset="0"/>
            </a:endParaRPr>
          </a:p>
          <a:p>
            <a:pPr lvl="2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US" dirty="0"/>
          </a:p>
        </p:txBody>
      </p:sp>
      <p:pic>
        <p:nvPicPr>
          <p:cNvPr id="1028" name="Picture 4" descr="Image result for ip add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753" y="4042948"/>
            <a:ext cx="38100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88867" y="2120668"/>
            <a:ext cx="327535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i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The first IP in the range is reserved for the “Network ID”</a:t>
            </a:r>
          </a:p>
        </p:txBody>
      </p:sp>
    </p:spTree>
    <p:extLst>
      <p:ext uri="{BB962C8B-B14F-4D97-AF65-F5344CB8AC3E}">
        <p14:creationId xmlns:p14="http://schemas.microsoft.com/office/powerpoint/2010/main" val="10386804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06B70-B9CF-4C49-8388-AE07268B6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IP address ranges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F1A77-A5D3-8249-B01D-AB6BB83FB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71691"/>
          </a:xfrm>
        </p:spPr>
        <p:txBody>
          <a:bodyPr>
            <a:normAutofit/>
          </a:bodyPr>
          <a:lstStyle/>
          <a:p>
            <a:r>
              <a:rPr lang="en-US" dirty="0"/>
              <a:t>Consider the following CIDR mask: 147.64.242.128/23</a:t>
            </a:r>
          </a:p>
          <a:p>
            <a:pPr lvl="1"/>
            <a:r>
              <a:rPr lang="en-US" dirty="0"/>
              <a:t>Convert the IP address to binary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10010011.01000000.11110010.10000000</a:t>
            </a:r>
          </a:p>
          <a:p>
            <a:pPr lvl="1"/>
            <a:r>
              <a:rPr lang="en-US" dirty="0"/>
              <a:t>Convert </a:t>
            </a:r>
            <a:r>
              <a:rPr lang="en-US" b="1" dirty="0"/>
              <a:t>netmask</a:t>
            </a:r>
            <a:r>
              <a:rPr lang="en-US" dirty="0"/>
              <a:t> to binary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/23 = 255.255.254.0 = 11111111.11111111.11111110.00000000</a:t>
            </a:r>
          </a:p>
          <a:p>
            <a:pPr lvl="1"/>
            <a:r>
              <a:rPr lang="en-US" dirty="0"/>
              <a:t>Find the </a:t>
            </a:r>
            <a:r>
              <a:rPr lang="en-US" b="1" dirty="0"/>
              <a:t>opposite</a:t>
            </a:r>
            <a:r>
              <a:rPr lang="en-US" dirty="0"/>
              <a:t> binary netmask (the host portion - swap 1’s and 0’s)</a:t>
            </a:r>
          </a:p>
          <a:p>
            <a:pPr lvl="2"/>
            <a:r>
              <a:rPr lang="en-US" dirty="0"/>
              <a:t>11111111.11111111.11111110.00000000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00000000.00000000.00000001.11111111</a:t>
            </a:r>
          </a:p>
          <a:p>
            <a:pPr lvl="1"/>
            <a:r>
              <a:rPr lang="en-US" i="1" dirty="0"/>
              <a:t>Do bitwise </a:t>
            </a:r>
            <a:r>
              <a:rPr lang="en-US" b="1" i="1" dirty="0"/>
              <a:t>OR</a:t>
            </a:r>
            <a:r>
              <a:rPr lang="en-US" i="1" dirty="0"/>
              <a:t> on the binary IP and </a:t>
            </a:r>
            <a:r>
              <a:rPr lang="en-US" b="1" i="1" dirty="0"/>
              <a:t>opposite</a:t>
            </a:r>
            <a:r>
              <a:rPr lang="en-US" i="1" dirty="0"/>
              <a:t> mask to find </a:t>
            </a:r>
            <a:r>
              <a:rPr lang="en-US" b="1" i="1" dirty="0"/>
              <a:t>ending</a:t>
            </a:r>
            <a:r>
              <a:rPr lang="en-US" i="1" dirty="0"/>
              <a:t> IP:</a:t>
            </a:r>
          </a:p>
          <a:p>
            <a:pPr lvl="2"/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IP Address: 10010011.01000000.11110010.10000000</a:t>
            </a:r>
          </a:p>
          <a:p>
            <a:pPr lvl="2"/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i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Netmask: 00000000.00000000.00000001.11111111</a:t>
            </a:r>
          </a:p>
          <a:p>
            <a:pPr lvl="2"/>
            <a:r>
              <a:rPr lang="en-US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  Ending IP: 10010011.01000000.11110011.11111111</a:t>
            </a:r>
          </a:p>
          <a:p>
            <a:pPr lvl="1"/>
            <a:r>
              <a:rPr lang="en-US" i="1" dirty="0">
                <a:cs typeface="Courier New" panose="02070309020205020404" pitchFamily="49" charset="0"/>
              </a:rPr>
              <a:t>Convert new binary number to decimal</a:t>
            </a:r>
          </a:p>
          <a:p>
            <a:pPr lvl="2"/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10010011.01000000.11110010.00000000 = </a:t>
            </a:r>
            <a:r>
              <a:rPr lang="en-US" b="1" i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147.64.243.255</a:t>
            </a:r>
          </a:p>
          <a:p>
            <a:pPr lvl="3"/>
            <a:r>
              <a:rPr lang="en-US" i="1" dirty="0">
                <a:cs typeface="Courier New" panose="02070309020205020404" pitchFamily="49" charset="0"/>
              </a:rPr>
              <a:t>This is our ending IP address for the range!</a:t>
            </a:r>
          </a:p>
          <a:p>
            <a:pPr lvl="4"/>
            <a:r>
              <a:rPr lang="en-US" i="1" dirty="0">
                <a:cs typeface="Courier New" panose="02070309020205020404" pitchFamily="49" charset="0"/>
              </a:rPr>
              <a:t>Put them together, we have 147.64.242.0 - 147.64.243.255</a:t>
            </a:r>
          </a:p>
          <a:p>
            <a:pPr lvl="2"/>
            <a:endParaRPr lang="en-US" dirty="0">
              <a:cs typeface="Courier New" panose="02070309020205020404" pitchFamily="49" charset="0"/>
            </a:endParaRPr>
          </a:p>
          <a:p>
            <a:pPr lvl="2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US" dirty="0"/>
          </a:p>
        </p:txBody>
      </p:sp>
      <p:pic>
        <p:nvPicPr>
          <p:cNvPr id="1028" name="Picture 4" descr="Image result for ip add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753" y="4042948"/>
            <a:ext cx="38100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288867" y="2120668"/>
            <a:ext cx="358986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i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The last IP in the range is reserved for the “Broadcast address”</a:t>
            </a:r>
          </a:p>
        </p:txBody>
      </p:sp>
    </p:spTree>
    <p:extLst>
      <p:ext uri="{BB962C8B-B14F-4D97-AF65-F5344CB8AC3E}">
        <p14:creationId xmlns:p14="http://schemas.microsoft.com/office/powerpoint/2010/main" val="31638352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Broadcast Address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05438"/>
          </a:xfrm>
        </p:spPr>
        <p:txBody>
          <a:bodyPr>
            <a:normAutofit/>
          </a:bodyPr>
          <a:lstStyle/>
          <a:p>
            <a:r>
              <a:rPr lang="en-US" sz="1800" dirty="0"/>
              <a:t>A network address which will broadcast packets to all hosts connected to that network</a:t>
            </a:r>
          </a:p>
          <a:p>
            <a:pPr lvl="1"/>
            <a:r>
              <a:rPr lang="en-US" sz="1600" dirty="0"/>
              <a:t>“The all-ones host”</a:t>
            </a:r>
          </a:p>
          <a:p>
            <a:pPr lvl="1"/>
            <a:r>
              <a:rPr lang="en-US" sz="1600" dirty="0"/>
              <a:t>The last IP address in an IP address range</a:t>
            </a:r>
          </a:p>
          <a:p>
            <a:pPr lvl="2"/>
            <a:r>
              <a:rPr lang="en-US" sz="1200" dirty="0"/>
              <a:t>EUP CS Department: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147.64.243.255/23</a:t>
            </a:r>
          </a:p>
          <a:p>
            <a:pPr lvl="1"/>
            <a:r>
              <a:rPr lang="en-US" sz="1600" dirty="0"/>
              <a:t>Only used by IPv4</a:t>
            </a:r>
          </a:p>
          <a:p>
            <a:pPr lvl="2"/>
            <a:r>
              <a:rPr lang="en-US" sz="1200" dirty="0"/>
              <a:t>IPv6 uses a “all-hosts multicast group” to accomplish similar functionality more efficiently</a:t>
            </a:r>
          </a:p>
          <a:p>
            <a:pPr lvl="1"/>
            <a:r>
              <a:rPr lang="en-US" sz="1600" dirty="0"/>
              <a:t>Data sent to a broadcast address isn’t routed</a:t>
            </a:r>
          </a:p>
          <a:p>
            <a:pPr lvl="2"/>
            <a:r>
              <a:rPr lang="en-US" sz="1200" dirty="0"/>
              <a:t>This keeps the broadcast packet within the local network</a:t>
            </a:r>
          </a:p>
          <a:p>
            <a:pPr lvl="1"/>
            <a:r>
              <a:rPr lang="en-US" sz="1600" dirty="0"/>
              <a:t>Necessary for DHCP</a:t>
            </a:r>
          </a:p>
          <a:p>
            <a:pPr lvl="2"/>
            <a:r>
              <a:rPr lang="en-US" sz="1200" dirty="0"/>
              <a:t>Often sent to IP address 255.255.255.255</a:t>
            </a:r>
          </a:p>
          <a:p>
            <a:pPr lvl="2"/>
            <a:r>
              <a:rPr lang="en-US" sz="1200" dirty="0"/>
              <a:t>Helper addresses used if DHCP server in a different subnet</a:t>
            </a:r>
          </a:p>
          <a:p>
            <a:pPr lvl="1"/>
            <a:r>
              <a:rPr lang="en-US" sz="1600" dirty="0"/>
              <a:t>Layer 2 broadcasts to MAC address FF:FF:FF:FF:FF:FF</a:t>
            </a:r>
          </a:p>
          <a:p>
            <a:r>
              <a:rPr lang="en-US" sz="1800" dirty="0"/>
              <a:t>Default Gateway</a:t>
            </a:r>
          </a:p>
          <a:p>
            <a:pPr lvl="1"/>
            <a:r>
              <a:rPr lang="en-US" sz="1600" dirty="0"/>
              <a:t>Next hop in transmitting my traffic be default</a:t>
            </a:r>
          </a:p>
          <a:p>
            <a:pPr lvl="1"/>
            <a:endParaRPr lang="en-US" dirty="0"/>
          </a:p>
        </p:txBody>
      </p:sp>
      <p:pic>
        <p:nvPicPr>
          <p:cNvPr id="2050" name="Picture 2" descr="Image result for broadc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568" y="2348288"/>
            <a:ext cx="2857500" cy="37052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9771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HTTP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3"/>
            <a:ext cx="6252645" cy="4369871"/>
          </a:xfrm>
        </p:spPr>
        <p:txBody>
          <a:bodyPr/>
          <a:lstStyle/>
          <a:p>
            <a:r>
              <a:rPr lang="en-US" dirty="0"/>
              <a:t>As an example, in a web browser you type:</a:t>
            </a:r>
            <a:br>
              <a:rPr lang="en-US" dirty="0"/>
            </a:br>
            <a:r>
              <a:rPr lang="en-US" dirty="0">
                <a:hlinkClick r:id="rId2"/>
              </a:rPr>
              <a:t>http://jpatalon.ultrastuff.net</a:t>
            </a:r>
            <a:endParaRPr lang="en-US" dirty="0"/>
          </a:p>
          <a:p>
            <a:pPr lvl="1"/>
            <a:r>
              <a:rPr lang="en-US" dirty="0"/>
              <a:t>Web browser contacts DNS server to resolve IP address</a:t>
            </a:r>
          </a:p>
          <a:p>
            <a:pPr lvl="2"/>
            <a:r>
              <a:rPr lang="en-US" dirty="0"/>
              <a:t>That was a multi-step process…</a:t>
            </a:r>
          </a:p>
          <a:p>
            <a:pPr lvl="1"/>
            <a:r>
              <a:rPr lang="en-US" dirty="0"/>
              <a:t>DNS server returns IP address to browser</a:t>
            </a:r>
          </a:p>
          <a:p>
            <a:pPr lvl="1"/>
            <a:r>
              <a:rPr lang="en-US" dirty="0"/>
              <a:t>Web browser composes a request using IP address to port 80</a:t>
            </a:r>
          </a:p>
          <a:p>
            <a:pPr lvl="2"/>
            <a:r>
              <a:rPr lang="en-US" sz="1600" dirty="0"/>
              <a:t>Request will include host name</a:t>
            </a:r>
          </a:p>
          <a:p>
            <a:pPr lvl="2"/>
            <a:r>
              <a:rPr lang="en-US" sz="1600" dirty="0"/>
              <a:t>Web Browser assumes port 80 if no port is specified</a:t>
            </a:r>
          </a:p>
          <a:p>
            <a:pPr lvl="2"/>
            <a:r>
              <a:rPr lang="en-US" sz="1600" dirty="0"/>
              <a:t>Web server is configured to return index page if no page is specified</a:t>
            </a:r>
          </a:p>
          <a:p>
            <a:pPr lvl="2"/>
            <a:r>
              <a:rPr lang="en-US" sz="1600" dirty="0"/>
              <a:t>Web server may return directory listing if no index.html is found</a:t>
            </a:r>
          </a:p>
          <a:p>
            <a:pPr lvl="2"/>
            <a:endParaRPr lang="en-US" dirty="0"/>
          </a:p>
          <a:p>
            <a:pPr marL="201168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GET / HTTP/1.1</a:t>
            </a:r>
          </a:p>
          <a:p>
            <a:pPr marL="201168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Host: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jpatalon.ultrastuff.net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/>
          </a:p>
        </p:txBody>
      </p:sp>
      <p:pic>
        <p:nvPicPr>
          <p:cNvPr id="4" name="Picture 2" descr="http://www.wa-state-outdoors.com/images/content/webApp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030" y="2925869"/>
            <a:ext cx="3676650" cy="29432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1264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HTTP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3"/>
            <a:ext cx="6134793" cy="4315369"/>
          </a:xfrm>
        </p:spPr>
        <p:txBody>
          <a:bodyPr/>
          <a:lstStyle/>
          <a:p>
            <a:r>
              <a:rPr lang="en-US" dirty="0"/>
              <a:t>We can manually connect to a website and download webpages with telnet or a similar application</a:t>
            </a:r>
          </a:p>
          <a:p>
            <a:pPr lvl="1"/>
            <a:r>
              <a:rPr lang="en-US" sz="1600" dirty="0"/>
              <a:t>Telnet application would need installed on our VM</a:t>
            </a:r>
            <a:r>
              <a:rPr lang="en-US" sz="1400" dirty="0"/>
              <a:t>’s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provides */telnet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install telnet</a:t>
            </a:r>
          </a:p>
          <a:p>
            <a:pPr lvl="1"/>
            <a:r>
              <a:rPr lang="en-US" sz="1600" dirty="0"/>
              <a:t>Open telnet connection with following command: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telnet hostname port</a:t>
            </a:r>
          </a:p>
          <a:p>
            <a:pPr lvl="2"/>
            <a:r>
              <a:rPr lang="en-US" dirty="0"/>
              <a:t>Ex: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telnet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jpatalon.ultrastuff.net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80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Watch for “Connected to” message indicating connection success</a:t>
            </a:r>
          </a:p>
          <a:p>
            <a:pPr lvl="3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Connected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jpatalon.ultrastuff.net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lvl="3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Escape character is '^]'.</a:t>
            </a:r>
          </a:p>
          <a:p>
            <a:pPr lvl="1"/>
            <a:r>
              <a:rPr lang="en-US" sz="1600" dirty="0"/>
              <a:t>Download the default webpage with the following commands: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GET / HTTP/1.1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Host: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jpatalon.ultrastuff.net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2" descr="http://www.wa-state-outdoors.com/images/content/webAp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030" y="2925869"/>
            <a:ext cx="3676650" cy="29432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1809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2298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HTTP Described in RFC’s 7230-7235</a:t>
            </a:r>
          </a:p>
          <a:p>
            <a:pPr lvl="1"/>
            <a:r>
              <a:rPr lang="en-US" dirty="0"/>
              <a:t>HTTP versions 1.1 and 2.0 most widely used</a:t>
            </a:r>
          </a:p>
          <a:p>
            <a:pPr lvl="1"/>
            <a:r>
              <a:rPr lang="en-US" dirty="0"/>
              <a:t>HTTP port 80 / HTTPS port 443</a:t>
            </a:r>
          </a:p>
          <a:p>
            <a:pPr lvl="1"/>
            <a:r>
              <a:rPr lang="en-US" dirty="0"/>
              <a:t>Client connects to server, issues HTTP commands</a:t>
            </a:r>
          </a:p>
          <a:p>
            <a:pPr lvl="2"/>
            <a:r>
              <a:rPr lang="en-US" dirty="0"/>
              <a:t>GET, HEAD, POST, etc.</a:t>
            </a:r>
          </a:p>
          <a:p>
            <a:pPr lvl="2"/>
            <a:r>
              <a:rPr lang="en-US" dirty="0"/>
              <a:t>Filename to get, server hostname to use, port to use, additional details</a:t>
            </a:r>
          </a:p>
          <a:p>
            <a:r>
              <a:rPr lang="en-US" dirty="0"/>
              <a:t>Apache</a:t>
            </a:r>
          </a:p>
          <a:p>
            <a:pPr lvl="1"/>
            <a:r>
              <a:rPr lang="en-US" dirty="0"/>
              <a:t>Apache typically runs as user apache, group apache</a:t>
            </a:r>
          </a:p>
          <a:p>
            <a:pPr lvl="2"/>
            <a:r>
              <a:rPr lang="en-US" dirty="0"/>
              <a:t>The Apache user or group needs access to the files!</a:t>
            </a:r>
          </a:p>
          <a:p>
            <a:pPr lvl="1"/>
            <a:r>
              <a:rPr lang="en-US" dirty="0"/>
              <a:t>Additional modules provide additional functionality</a:t>
            </a:r>
          </a:p>
          <a:p>
            <a:pPr lvl="2"/>
            <a:r>
              <a:rPr lang="en-US" dirty="0"/>
              <a:t>SSL, authentication, CGI scripts, etc.</a:t>
            </a:r>
          </a:p>
          <a:p>
            <a:pPr lvl="1"/>
            <a:r>
              <a:rPr lang="en-US" dirty="0"/>
              <a:t>Apache configuration files</a:t>
            </a:r>
          </a:p>
          <a:p>
            <a:pPr lvl="2"/>
            <a:r>
              <a:rPr lang="en-US" dirty="0"/>
              <a:t>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httpd</a:t>
            </a:r>
            <a:r>
              <a:rPr lang="en-US" dirty="0"/>
              <a:t> – Main Apache directory</a:t>
            </a:r>
          </a:p>
          <a:p>
            <a:pPr lvl="2"/>
            <a:r>
              <a:rPr lang="en-US" dirty="0"/>
              <a:t>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httpd</a:t>
            </a:r>
            <a:r>
              <a:rPr lang="en-US" dirty="0"/>
              <a:t>/</a:t>
            </a:r>
            <a:r>
              <a:rPr lang="en-US" dirty="0" err="1"/>
              <a:t>conf</a:t>
            </a:r>
            <a:r>
              <a:rPr lang="en-US" dirty="0"/>
              <a:t>/</a:t>
            </a:r>
            <a:r>
              <a:rPr lang="en-US" dirty="0" err="1"/>
              <a:t>httpd.conf</a:t>
            </a:r>
            <a:r>
              <a:rPr lang="en-US" dirty="0"/>
              <a:t> – Main Apache configuration file</a:t>
            </a:r>
          </a:p>
          <a:p>
            <a:pPr lvl="2"/>
            <a:r>
              <a:rPr lang="en-US" dirty="0"/>
              <a:t>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httpd</a:t>
            </a:r>
            <a:r>
              <a:rPr lang="en-US" dirty="0"/>
              <a:t>/</a:t>
            </a:r>
            <a:r>
              <a:rPr lang="en-US" dirty="0" err="1"/>
              <a:t>conf.d</a:t>
            </a:r>
            <a:r>
              <a:rPr lang="en-US" dirty="0"/>
              <a:t>/ - Additional Apache configuration file directory</a:t>
            </a:r>
          </a:p>
        </p:txBody>
      </p:sp>
      <p:pic>
        <p:nvPicPr>
          <p:cNvPr id="1030" name="Picture 6" descr="http://icons.iconarchive.com/icons/fixicon/paradise/256/location-http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495" y="371157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0259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24586"/>
          </a:xfrm>
        </p:spPr>
        <p:txBody>
          <a:bodyPr>
            <a:normAutofit/>
          </a:bodyPr>
          <a:lstStyle/>
          <a:p>
            <a:r>
              <a:rPr lang="en-US" dirty="0"/>
              <a:t>Telnet to google.com on port 80</a:t>
            </a:r>
          </a:p>
          <a:p>
            <a:pPr lvl="1"/>
            <a:r>
              <a:rPr lang="en-US" dirty="0"/>
              <a:t>Install telnet with </a:t>
            </a:r>
            <a:r>
              <a:rPr lang="en-US" dirty="0" err="1"/>
              <a:t>dnf</a:t>
            </a:r>
            <a:r>
              <a:rPr lang="en-US" dirty="0"/>
              <a:t>!</a:t>
            </a:r>
          </a:p>
          <a:p>
            <a:pPr marL="384048" lvl="2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install telnet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telnet www.google.com 80</a:t>
            </a:r>
          </a:p>
          <a:p>
            <a:r>
              <a:rPr lang="en-US" dirty="0"/>
              <a:t>Issue a </a:t>
            </a:r>
            <a:r>
              <a:rPr lang="en-US" b="1" u="sng" dirty="0"/>
              <a:t>get</a:t>
            </a:r>
            <a:r>
              <a:rPr lang="en-US" dirty="0"/>
              <a:t> command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GET / HTTP/1.1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User-Agent: Mozilla/4.0 (compatible; MSIE5.01; Windows NT)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Host: www.google.com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Accept-Language: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-us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Accept-Encoding: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gzip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deflate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Connection: Keep-Alive</a:t>
            </a:r>
          </a:p>
          <a:p>
            <a:r>
              <a:rPr lang="en-US" dirty="0"/>
              <a:t>Enter a blank line to finish the command</a:t>
            </a:r>
          </a:p>
          <a:p>
            <a:r>
              <a:rPr lang="en-US" dirty="0"/>
              <a:t>Default search page HTML should be returned</a:t>
            </a:r>
          </a:p>
        </p:txBody>
      </p:sp>
    </p:spTree>
    <p:extLst>
      <p:ext uri="{BB962C8B-B14F-4D97-AF65-F5344CB8AC3E}">
        <p14:creationId xmlns:p14="http://schemas.microsoft.com/office/powerpoint/2010/main" val="29929850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190899"/>
          </a:xfrm>
        </p:spPr>
        <p:txBody>
          <a:bodyPr/>
          <a:lstStyle/>
          <a:p>
            <a:r>
              <a:rPr lang="en-US" dirty="0"/>
              <a:t>“An endpoint of communication in an operating system”</a:t>
            </a:r>
          </a:p>
          <a:p>
            <a:r>
              <a:rPr lang="en-US" dirty="0"/>
              <a:t>A port, combined with an IP and a protocol, creates communications session</a:t>
            </a:r>
          </a:p>
          <a:p>
            <a:pPr lvl="1"/>
            <a:r>
              <a:rPr lang="en-US" dirty="0"/>
              <a:t>Generally, different source and destination IP’s and ports are necessary</a:t>
            </a:r>
          </a:p>
        </p:txBody>
      </p:sp>
      <p:pic>
        <p:nvPicPr>
          <p:cNvPr id="3074" name="Picture 2" descr="Figure 2. Protocols in relation to the Internet layering schem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280" y="3036633"/>
            <a:ext cx="5613400" cy="330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5"/>
          <p:cNvSpPr txBox="1">
            <a:spLocks/>
          </p:cNvSpPr>
          <p:nvPr/>
        </p:nvSpPr>
        <p:spPr>
          <a:xfrm>
            <a:off x="1097280" y="3036633"/>
            <a:ext cx="4445000" cy="330384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Source</a:t>
            </a:r>
          </a:p>
          <a:p>
            <a:pPr lvl="1"/>
            <a:r>
              <a:rPr lang="en-US" dirty="0"/>
              <a:t>10.11.187.23 TCP port 57532</a:t>
            </a:r>
          </a:p>
          <a:p>
            <a:pPr lvl="2"/>
            <a:r>
              <a:rPr lang="en-US" dirty="0"/>
              <a:t>10.11.187.23:57532</a:t>
            </a:r>
          </a:p>
          <a:p>
            <a:pPr lvl="1"/>
            <a:r>
              <a:rPr lang="en-US" dirty="0"/>
              <a:t>Ephemeral port!</a:t>
            </a:r>
          </a:p>
          <a:p>
            <a:pPr lvl="2"/>
            <a:r>
              <a:rPr lang="en-US" dirty="0"/>
              <a:t>A short-lived port opened by the OS when a program requests a connection to a port, released after the conversation finishes. Generally in the range 49152 to 65535 (IANA Suggestion).</a:t>
            </a:r>
          </a:p>
          <a:p>
            <a:pPr lvl="2"/>
            <a:r>
              <a:rPr lang="en-US" dirty="0"/>
              <a:t>Sometimes in the range 1024-65535</a:t>
            </a:r>
          </a:p>
          <a:p>
            <a:pPr lvl="2"/>
            <a:r>
              <a:rPr lang="en-US" dirty="0"/>
              <a:t>Typically only root can open a port lower than 1024</a:t>
            </a:r>
          </a:p>
          <a:p>
            <a:r>
              <a:rPr lang="en-US" dirty="0"/>
              <a:t>Destination</a:t>
            </a:r>
          </a:p>
          <a:p>
            <a:pPr lvl="1"/>
            <a:r>
              <a:rPr lang="en-US" dirty="0"/>
              <a:t>192.168.53.79 TCP port 80</a:t>
            </a:r>
          </a:p>
          <a:p>
            <a:pPr lvl="2"/>
            <a:r>
              <a:rPr lang="en-US" dirty="0"/>
              <a:t>192.168.53.79:80</a:t>
            </a:r>
          </a:p>
          <a:p>
            <a:pPr lvl="2"/>
            <a:r>
              <a:rPr lang="en-US" dirty="0"/>
              <a:t>Defined service ports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7B0287-DAE0-44EE-9A53-9AEAE4F2A25A}"/>
              </a:ext>
            </a:extLst>
          </p:cNvPr>
          <p:cNvSpPr/>
          <p:nvPr/>
        </p:nvSpPr>
        <p:spPr>
          <a:xfrm rot="362185">
            <a:off x="9218080" y="2057158"/>
            <a:ext cx="280044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əˈfem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(ə)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rəl</a:t>
            </a:r>
            <a:endParaRPr lang="en-US" sz="4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4737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Browser SOCKS Proxy </a:t>
            </a:r>
            <a:r>
              <a:rPr lang="en-US" dirty="0" err="1"/>
              <a:t>Config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717184" cy="4023360"/>
          </a:xfrm>
        </p:spPr>
        <p:txBody>
          <a:bodyPr/>
          <a:lstStyle/>
          <a:p>
            <a:r>
              <a:rPr lang="en-US" sz="2400" dirty="0"/>
              <a:t>Firefox Example</a:t>
            </a:r>
          </a:p>
          <a:p>
            <a:pPr lvl="1"/>
            <a:r>
              <a:rPr lang="en-US" sz="2000" dirty="0"/>
              <a:t>Extremely easy to set, others more difficult</a:t>
            </a:r>
          </a:p>
          <a:p>
            <a:r>
              <a:rPr lang="en-US" sz="2400" dirty="0"/>
              <a:t>Open SSH tunnel with dynamic port forwarding to jpatalon.cs.edinboro.edu:54321</a:t>
            </a:r>
          </a:p>
          <a:p>
            <a:pPr lvl="1"/>
            <a:r>
              <a:rPr lang="en-US" sz="2000" dirty="0"/>
              <a:t>Ex: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ssh –D 55555 cs_student@jpatalon.cs.edinboro.edu –p 54321</a:t>
            </a:r>
          </a:p>
          <a:p>
            <a:pPr lvl="2"/>
            <a:r>
              <a:rPr lang="en-US" sz="1800" dirty="0">
                <a:cs typeface="Courier New" panose="02070309020205020404" pitchFamily="49" charset="0"/>
              </a:rPr>
              <a:t>Connect on port 54321 (-p)</a:t>
            </a:r>
          </a:p>
          <a:p>
            <a:pPr lvl="2"/>
            <a:r>
              <a:rPr lang="en-US" sz="1800" dirty="0">
                <a:cs typeface="Courier New" panose="02070309020205020404" pitchFamily="49" charset="0"/>
              </a:rPr>
              <a:t>SOCKS Dynamic Proxy on port 55555 (-D)</a:t>
            </a:r>
          </a:p>
          <a:p>
            <a:pPr lvl="2"/>
            <a:r>
              <a:rPr lang="en-US" sz="1800" dirty="0">
                <a:cs typeface="Courier New" panose="02070309020205020404" pitchFamily="49" charset="0"/>
              </a:rPr>
              <a:t>Password info in credentials file in D2L!</a:t>
            </a:r>
          </a:p>
          <a:p>
            <a:r>
              <a:rPr lang="en-US" sz="2400" dirty="0">
                <a:cs typeface="Courier New" panose="02070309020205020404" pitchFamily="49" charset="0"/>
              </a:rPr>
              <a:t>Launch Firefox!</a:t>
            </a:r>
          </a:p>
          <a:p>
            <a:pPr lvl="1"/>
            <a:r>
              <a:rPr lang="en-US" sz="2200" dirty="0">
                <a:cs typeface="Courier New" panose="02070309020205020404" pitchFamily="49" charset="0"/>
              </a:rPr>
              <a:t>Configure the proxy settings in Firefox…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4695" y="3815255"/>
            <a:ext cx="1459769" cy="21622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774413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190899"/>
          </a:xfrm>
        </p:spPr>
        <p:txBody>
          <a:bodyPr/>
          <a:lstStyle/>
          <a:p>
            <a:r>
              <a:rPr lang="en-US" dirty="0"/>
              <a:t>“An endpoint of communication in an operating system”</a:t>
            </a:r>
          </a:p>
          <a:p>
            <a:r>
              <a:rPr lang="en-US" dirty="0"/>
              <a:t>A port, combined with an IP and a protocol, creates communications session</a:t>
            </a:r>
          </a:p>
          <a:p>
            <a:pPr lvl="1"/>
            <a:r>
              <a:rPr lang="en-US" dirty="0"/>
              <a:t>Generally, different source and destination IP’s and ports are necessary</a:t>
            </a:r>
          </a:p>
        </p:txBody>
      </p:sp>
      <p:pic>
        <p:nvPicPr>
          <p:cNvPr id="3074" name="Picture 2" descr="Figure 2. Protocols in relation to the Internet layering schem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280" y="3036633"/>
            <a:ext cx="5613400" cy="330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5"/>
          <p:cNvSpPr txBox="1">
            <a:spLocks/>
          </p:cNvSpPr>
          <p:nvPr/>
        </p:nvSpPr>
        <p:spPr>
          <a:xfrm>
            <a:off x="1097280" y="2971715"/>
            <a:ext cx="4522470" cy="33687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Multiple services cannot use the same port &amp; protocol at the same time!</a:t>
            </a:r>
          </a:p>
          <a:p>
            <a:pPr lvl="1"/>
            <a:r>
              <a:rPr lang="en-US" dirty="0"/>
              <a:t>TCP and UDP ports are different, so one application can listen on TCP port 80, and another on UDP port 80.</a:t>
            </a:r>
          </a:p>
          <a:p>
            <a:r>
              <a:rPr lang="en-US" dirty="0"/>
              <a:t>Data is returned on the ephemeral port</a:t>
            </a:r>
          </a:p>
          <a:p>
            <a:pPr lvl="1"/>
            <a:r>
              <a:rPr lang="en-US" dirty="0"/>
              <a:t>NAT will maintain this connection information, to ensure return data is sent to the appropriate internal host IP address</a:t>
            </a:r>
          </a:p>
          <a:p>
            <a:r>
              <a:rPr lang="en-US" dirty="0"/>
              <a:t>Point of entry to a machine and service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7B0287-DAE0-44EE-9A53-9AEAE4F2A25A}"/>
              </a:ext>
            </a:extLst>
          </p:cNvPr>
          <p:cNvSpPr/>
          <p:nvPr/>
        </p:nvSpPr>
        <p:spPr>
          <a:xfrm rot="362185">
            <a:off x="9675578" y="2057158"/>
            <a:ext cx="188545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session</a:t>
            </a:r>
            <a:endParaRPr lang="en-US" sz="4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50584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SSH Tunnels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945784" cy="4023360"/>
          </a:xfrm>
        </p:spPr>
        <p:txBody>
          <a:bodyPr>
            <a:normAutofit/>
          </a:bodyPr>
          <a:lstStyle/>
          <a:p>
            <a:r>
              <a:rPr lang="en-US" sz="2400" dirty="0"/>
              <a:t>SSH Tunnels are secure and encrypted between endpoints!</a:t>
            </a:r>
          </a:p>
          <a:p>
            <a:r>
              <a:rPr lang="en-US" sz="2400" dirty="0"/>
              <a:t>Local port forwarding</a:t>
            </a:r>
          </a:p>
          <a:p>
            <a:pPr lvl="1"/>
            <a:r>
              <a:rPr lang="en-US" sz="2000" dirty="0"/>
              <a:t>Similar to port forwarding on a router</a:t>
            </a:r>
          </a:p>
          <a:p>
            <a:pPr lvl="1"/>
            <a:r>
              <a:rPr lang="en-US" sz="2000" dirty="0" err="1"/>
              <a:t>ssh</a:t>
            </a:r>
            <a:r>
              <a:rPr lang="en-US" sz="2000" dirty="0"/>
              <a:t> –L </a:t>
            </a:r>
            <a:r>
              <a:rPr lang="en-US" sz="2000" dirty="0" err="1"/>
              <a:t>source_port:destination_host:destination_port</a:t>
            </a:r>
            <a:r>
              <a:rPr lang="en-US" sz="2000" dirty="0"/>
              <a:t> </a:t>
            </a:r>
            <a:r>
              <a:rPr lang="en-US" sz="2000" dirty="0" err="1"/>
              <a:t>user@host.tld</a:t>
            </a:r>
            <a:endParaRPr lang="en-US" sz="2000" dirty="0"/>
          </a:p>
          <a:p>
            <a:pPr lvl="2"/>
            <a:r>
              <a:rPr lang="en-US" sz="1600" dirty="0"/>
              <a:t>Ex: 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ssh –L 5454:ecsc325-110.cs.edinboro.edu:22 jpatalon@jpatalon.cs.edinboro.edu –p 54321</a:t>
            </a:r>
          </a:p>
          <a:p>
            <a:pPr lvl="2"/>
            <a:r>
              <a:rPr lang="en-US" sz="1600" dirty="0"/>
              <a:t>This command opens an encrypted tunnel between my local machine and ssh server jpatalon.cs.edinboro.edu</a:t>
            </a:r>
          </a:p>
          <a:p>
            <a:pPr lvl="2"/>
            <a:r>
              <a:rPr lang="en-US" sz="1600" dirty="0"/>
              <a:t>Traffic sent to localhost port 5454 is redirected to ecsc325-110.cs.edinboro.edu port 22 through jpatalon.cs.edinboro.edu</a:t>
            </a:r>
          </a:p>
        </p:txBody>
      </p:sp>
      <p:pic>
        <p:nvPicPr>
          <p:cNvPr id="4" name="Picture 2" descr="http://www.technodoze.com/wp-content/uploads/surf-through-proxy-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036" y="4528801"/>
            <a:ext cx="5139748" cy="16601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4999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SSH Tunnels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945784" cy="4023360"/>
          </a:xfrm>
        </p:spPr>
        <p:txBody>
          <a:bodyPr>
            <a:normAutofit/>
          </a:bodyPr>
          <a:lstStyle/>
          <a:p>
            <a:r>
              <a:rPr lang="en-US" sz="2400" dirty="0"/>
              <a:t>SOCKS (Dynamic) Proxy</a:t>
            </a:r>
          </a:p>
          <a:p>
            <a:pPr lvl="1"/>
            <a:r>
              <a:rPr lang="en-US" sz="2000" dirty="0"/>
              <a:t>Allows for website </a:t>
            </a:r>
            <a:r>
              <a:rPr lang="en-US" sz="2000" dirty="0" err="1"/>
              <a:t>proxying</a:t>
            </a:r>
            <a:endParaRPr lang="en-US" sz="2000" dirty="0"/>
          </a:p>
          <a:p>
            <a:pPr lvl="1"/>
            <a:r>
              <a:rPr lang="en-US" sz="2000" dirty="0"/>
              <a:t>Can be used to allow connections around firewalls</a:t>
            </a:r>
          </a:p>
          <a:p>
            <a:pPr lvl="2"/>
            <a:r>
              <a:rPr lang="en-US" sz="1600" dirty="0"/>
              <a:t>Connect to your ecsc325 web server from anywhere through an intermediate host</a:t>
            </a:r>
          </a:p>
          <a:p>
            <a:pPr lvl="1"/>
            <a:r>
              <a:rPr lang="en-US" sz="2000" dirty="0" err="1"/>
              <a:t>ssh</a:t>
            </a:r>
            <a:r>
              <a:rPr lang="en-US" sz="2000" dirty="0"/>
              <a:t> –D port </a:t>
            </a:r>
            <a:r>
              <a:rPr lang="en-US" sz="2000" dirty="0" err="1"/>
              <a:t>user@host.tld</a:t>
            </a:r>
            <a:endParaRPr lang="en-US" sz="2000" dirty="0"/>
          </a:p>
          <a:p>
            <a:pPr lvl="2"/>
            <a:r>
              <a:rPr lang="en-US" sz="1600" dirty="0"/>
              <a:t>Ex: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ssh –D 55555 jpatalon@jpatalon.cs.edinboro.edu –p 54321</a:t>
            </a:r>
          </a:p>
          <a:p>
            <a:pPr lvl="2"/>
            <a:r>
              <a:rPr lang="en-US" sz="1600" dirty="0"/>
              <a:t>This command opens an encrypted tunnel between my local machine and ssh server jpatalon.cs.edinboro.edu</a:t>
            </a:r>
          </a:p>
          <a:p>
            <a:pPr lvl="2"/>
            <a:r>
              <a:rPr lang="en-US" sz="1600" dirty="0"/>
              <a:t>Web SOCKS traffic is sent through port 5555 to server jpatalon.cs.edinboro.edu, where it is then forwarded to the destination</a:t>
            </a:r>
          </a:p>
          <a:p>
            <a:pPr lvl="2"/>
            <a:endParaRPr lang="en-US" sz="1600" dirty="0"/>
          </a:p>
        </p:txBody>
      </p:sp>
      <p:pic>
        <p:nvPicPr>
          <p:cNvPr id="5122" name="Picture 2" descr="http://www.technodoze.com/wp-content/uploads/surf-through-proxy-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036" y="4528801"/>
            <a:ext cx="5139748" cy="16601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4264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SSH Tunnels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945784" cy="4023360"/>
          </a:xfrm>
        </p:spPr>
        <p:txBody>
          <a:bodyPr>
            <a:normAutofit/>
          </a:bodyPr>
          <a:lstStyle/>
          <a:p>
            <a:r>
              <a:rPr lang="en-US" sz="2400" dirty="0"/>
              <a:t>Reverse SSH Tunnel</a:t>
            </a:r>
          </a:p>
          <a:p>
            <a:pPr marL="201168" lvl="1" indent="0">
              <a:buNone/>
            </a:pPr>
            <a:r>
              <a:rPr lang="en-US" sz="2200" dirty="0"/>
              <a:t>Initiate a connection from within a network to a remote location, allowing reverse traffic</a:t>
            </a:r>
          </a:p>
        </p:txBody>
      </p:sp>
      <p:pic>
        <p:nvPicPr>
          <p:cNvPr id="1030" name="Picture 6" descr="/media/filer_public/e8/e7/e8e7562f-b4ed-4b6b-aab7-a1aa89c8c4dc/curr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605" y="3857414"/>
            <a:ext cx="4410075" cy="15240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9123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SSH Tunnels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945784" cy="4023360"/>
          </a:xfrm>
        </p:spPr>
        <p:txBody>
          <a:bodyPr>
            <a:normAutofit/>
          </a:bodyPr>
          <a:lstStyle/>
          <a:p>
            <a:r>
              <a:rPr lang="en-US" sz="2400" dirty="0"/>
              <a:t>Reverse SSH Tunnel</a:t>
            </a:r>
          </a:p>
          <a:p>
            <a:pPr marL="201168" lvl="1" indent="0">
              <a:buNone/>
            </a:pPr>
            <a:r>
              <a:rPr lang="en-US" sz="2200" dirty="0"/>
              <a:t>Initiate a connection from within a network to a remote location, allowing reverse traffic</a:t>
            </a:r>
          </a:p>
          <a:p>
            <a:pPr lvl="1"/>
            <a:r>
              <a:rPr lang="en-US" sz="2200" dirty="0"/>
              <a:t>Reverse SSH tunnel opened from office PC to outside server</a:t>
            </a:r>
          </a:p>
        </p:txBody>
      </p:sp>
      <p:pic>
        <p:nvPicPr>
          <p:cNvPr id="1028" name="Picture 4" descr="https://toic.org/media/filer_public/2e/0d/2e0d1abf-c331-4625-ba0b-efed1c800254/reverese-ssh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605" y="3857414"/>
            <a:ext cx="4410075" cy="2362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176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SSH Tunnels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945784" cy="4023360"/>
          </a:xfrm>
        </p:spPr>
        <p:txBody>
          <a:bodyPr>
            <a:normAutofit/>
          </a:bodyPr>
          <a:lstStyle/>
          <a:p>
            <a:r>
              <a:rPr lang="en-US" sz="2400" dirty="0"/>
              <a:t>Reverse SSH Tunnel</a:t>
            </a:r>
          </a:p>
          <a:p>
            <a:pPr marL="201168" lvl="1" indent="0">
              <a:buNone/>
            </a:pPr>
            <a:r>
              <a:rPr lang="en-US" sz="2200" dirty="0"/>
              <a:t>Initiate a connection from within a network to a remote location, allowing reverse traffic</a:t>
            </a:r>
          </a:p>
          <a:p>
            <a:pPr lvl="1"/>
            <a:r>
              <a:rPr lang="en-US" sz="2200" dirty="0"/>
              <a:t>Reverse SSH tunnel opened from office PC to outside server</a:t>
            </a:r>
          </a:p>
          <a:p>
            <a:pPr lvl="1"/>
            <a:r>
              <a:rPr lang="en-US" sz="2200" dirty="0"/>
              <a:t>Outside server now has encrypted path inside corporate firewall</a:t>
            </a:r>
          </a:p>
        </p:txBody>
      </p:sp>
      <p:pic>
        <p:nvPicPr>
          <p:cNvPr id="1026" name="Picture 2" descr="https://toic.org/media/filer_public/a2/16/a2167b08-ef7a-47fb-b200-7259e8c8e1ad/reverese-ssh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080" y="3774287"/>
            <a:ext cx="4800600" cy="25050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3565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SSH Tunnels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945784" cy="1581823"/>
          </a:xfrm>
        </p:spPr>
        <p:txBody>
          <a:bodyPr>
            <a:normAutofit/>
          </a:bodyPr>
          <a:lstStyle/>
          <a:p>
            <a:r>
              <a:rPr lang="en-US" sz="2400" dirty="0"/>
              <a:t>Reverse SSH Tunnel</a:t>
            </a:r>
          </a:p>
          <a:p>
            <a:pPr marL="201168" lvl="1" indent="0">
              <a:buNone/>
            </a:pPr>
            <a:r>
              <a:rPr lang="en-US" sz="2200" dirty="0"/>
              <a:t>Initiate a connection from within a network to a remote location, allowing reverse traffic</a:t>
            </a:r>
          </a:p>
          <a:p>
            <a:pPr lvl="1"/>
            <a:r>
              <a:rPr lang="en-US" sz="2200" dirty="0"/>
              <a:t>Reverse SSH tunnel opened from office PC to outside server</a:t>
            </a:r>
          </a:p>
          <a:p>
            <a:pPr lvl="1"/>
            <a:r>
              <a:rPr lang="en-US" sz="2200" dirty="0"/>
              <a:t>Outside server now has encrypted path inside corporate firewall</a:t>
            </a:r>
          </a:p>
        </p:txBody>
      </p:sp>
      <p:pic>
        <p:nvPicPr>
          <p:cNvPr id="5122" name="Picture 2" descr="/media/filer_public/2c/ce/2ccea4dc-0a3b-4d0e-b36e-8484ad6e6262/reverese-ssh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080" y="3386714"/>
            <a:ext cx="4800600" cy="29051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097280" y="3345873"/>
            <a:ext cx="4950229" cy="298680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200" dirty="0"/>
              <a:t>Traffic can now be routed through the office pc to the internal network, bypassing firewall and security measures</a:t>
            </a:r>
          </a:p>
          <a:p>
            <a:pPr lvl="1"/>
            <a:r>
              <a:rPr lang="en-US" sz="2200" dirty="0"/>
              <a:t>Server bserver.outside.com is hiding true source of bhome.dyndns.com</a:t>
            </a:r>
            <a:endParaRPr lang="en-US" sz="2400" dirty="0"/>
          </a:p>
          <a:p>
            <a:r>
              <a:rPr lang="en-US" sz="2400" dirty="0"/>
              <a:t>Many corporate firewalls block outbound traffic for this reason!</a:t>
            </a:r>
          </a:p>
        </p:txBody>
      </p:sp>
    </p:spTree>
    <p:extLst>
      <p:ext uri="{BB962C8B-B14F-4D97-AF65-F5344CB8AC3E}">
        <p14:creationId xmlns:p14="http://schemas.microsoft.com/office/powerpoint/2010/main" val="24632306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E-Mail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Various host-based email systems were set up to share files among users</a:t>
            </a:r>
          </a:p>
          <a:p>
            <a:pPr lvl="1"/>
            <a:r>
              <a:rPr lang="en-US" dirty="0"/>
              <a:t>Most only allowed for sharing of files among users on the same server</a:t>
            </a:r>
          </a:p>
          <a:p>
            <a:pPr lvl="1"/>
            <a:r>
              <a:rPr lang="en-US" dirty="0"/>
              <a:t>Many different systems with different features, often incompatible</a:t>
            </a:r>
          </a:p>
          <a:p>
            <a:r>
              <a:rPr lang="en-US" sz="2400" dirty="0"/>
              <a:t>LAN email systems developed to handle PC’s</a:t>
            </a:r>
          </a:p>
          <a:p>
            <a:pPr lvl="1"/>
            <a:r>
              <a:rPr lang="en-US" dirty="0"/>
              <a:t>Initially only allowed communication between users on the same server</a:t>
            </a:r>
          </a:p>
          <a:p>
            <a:pPr lvl="1"/>
            <a:r>
              <a:rPr lang="en-US" dirty="0"/>
              <a:t>Eventually allowed different servers to communicate, so long as they all used the same email system and proprietary protocol</a:t>
            </a:r>
          </a:p>
          <a:p>
            <a:r>
              <a:rPr lang="en-US" sz="2400" dirty="0"/>
              <a:t>Many different attempts at email network standards</a:t>
            </a:r>
          </a:p>
          <a:p>
            <a:r>
              <a:rPr lang="en-US" sz="2400" dirty="0"/>
              <a:t>SMTP became standard in mid 1990’s</a:t>
            </a:r>
          </a:p>
          <a:p>
            <a:pPr lvl="1"/>
            <a:r>
              <a:rPr lang="en-US" dirty="0"/>
              <a:t>Created standards for email addressing, formatting, and transmissions</a:t>
            </a:r>
          </a:p>
        </p:txBody>
      </p:sp>
      <p:pic>
        <p:nvPicPr>
          <p:cNvPr id="2050" name="Picture 2" descr="http://image.email.telegraph.co.uk/lib/fe991570766c027975/m/1/Emai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564" y="4220764"/>
            <a:ext cx="1970116" cy="164833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8911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E-Mail System Terminology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1350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MSA – Mail Submission Agent</a:t>
            </a:r>
          </a:p>
          <a:p>
            <a:pPr lvl="1"/>
            <a:r>
              <a:rPr lang="en-US" dirty="0"/>
              <a:t>Provides address resolution services</a:t>
            </a:r>
          </a:p>
          <a:p>
            <a:pPr lvl="1"/>
            <a:r>
              <a:rPr lang="en-US" dirty="0"/>
              <a:t>Determines appropriate server to send email to for specified email address</a:t>
            </a:r>
          </a:p>
          <a:p>
            <a:pPr lvl="1"/>
            <a:r>
              <a:rPr lang="en-US" dirty="0"/>
              <a:t>Looks up MX records for a domain</a:t>
            </a:r>
          </a:p>
          <a:p>
            <a:r>
              <a:rPr lang="en-US" sz="2200" dirty="0"/>
              <a:t>MTA – Mail Transfer Agent</a:t>
            </a:r>
          </a:p>
          <a:p>
            <a:pPr lvl="1"/>
            <a:r>
              <a:rPr lang="en-US" dirty="0"/>
              <a:t>Accepts E-Mail from clients and sends to another MTA for delivery</a:t>
            </a:r>
          </a:p>
          <a:p>
            <a:pPr lvl="1"/>
            <a:r>
              <a:rPr lang="en-US" dirty="0"/>
              <a:t>Indicated by MX DNS records</a:t>
            </a:r>
          </a:p>
          <a:p>
            <a:pPr lvl="1"/>
            <a:r>
              <a:rPr lang="en-US" dirty="0" err="1"/>
              <a:t>Sendmail</a:t>
            </a:r>
            <a:r>
              <a:rPr lang="en-US" dirty="0"/>
              <a:t>, Postfix</a:t>
            </a:r>
          </a:p>
          <a:p>
            <a:r>
              <a:rPr lang="en-US" dirty="0"/>
              <a:t>MDA – Mail Delivery Agent</a:t>
            </a:r>
          </a:p>
          <a:p>
            <a:pPr lvl="1"/>
            <a:r>
              <a:rPr lang="en-US" dirty="0"/>
              <a:t>Delivers E-Mail from server to MUA (inbox)</a:t>
            </a:r>
          </a:p>
          <a:p>
            <a:pPr lvl="1"/>
            <a:r>
              <a:rPr lang="en-US" dirty="0"/>
              <a:t>Integrated with </a:t>
            </a:r>
            <a:r>
              <a:rPr lang="en-US" dirty="0" err="1"/>
              <a:t>Sendmail</a:t>
            </a:r>
            <a:r>
              <a:rPr lang="en-US" dirty="0"/>
              <a:t>, Postfix</a:t>
            </a:r>
          </a:p>
          <a:p>
            <a:r>
              <a:rPr lang="en-US" dirty="0"/>
              <a:t>MUA – Mail User Agent</a:t>
            </a:r>
          </a:p>
          <a:p>
            <a:pPr lvl="1"/>
            <a:r>
              <a:rPr lang="en-US" dirty="0"/>
              <a:t>E-Mail client</a:t>
            </a:r>
          </a:p>
          <a:p>
            <a:pPr lvl="1"/>
            <a:r>
              <a:rPr lang="en-US" dirty="0"/>
              <a:t>Outlook, pine, Gmail, </a:t>
            </a:r>
            <a:r>
              <a:rPr lang="en-US" dirty="0" err="1"/>
              <a:t>SquirrelMail</a:t>
            </a:r>
            <a:endParaRPr lang="en-US" dirty="0"/>
          </a:p>
        </p:txBody>
      </p:sp>
      <p:pic>
        <p:nvPicPr>
          <p:cNvPr id="2" name="Picture 2" descr="https://upload.wikimedia.org/wikipedia/commons/thumb/6/69/SMTP-transfer-model.svg/1215px-SMTP-transfer-model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796326"/>
            <a:ext cx="3992880" cy="238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rot="1003393">
            <a:off x="8614680" y="2518619"/>
            <a:ext cx="24737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Multiple functions</a:t>
            </a:r>
          </a:p>
          <a:p>
            <a:pPr algn="ctr"/>
            <a:r>
              <a:rPr lang="en-US" sz="2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can be combined!</a:t>
            </a:r>
          </a:p>
        </p:txBody>
      </p:sp>
    </p:spTree>
    <p:extLst>
      <p:ext uri="{BB962C8B-B14F-4D97-AF65-F5344CB8AC3E}">
        <p14:creationId xmlns:p14="http://schemas.microsoft.com/office/powerpoint/2010/main" val="22318852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E-Mail System Terminology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Open E-Mail Relay</a:t>
            </a:r>
          </a:p>
          <a:p>
            <a:pPr lvl="1"/>
            <a:r>
              <a:rPr lang="en-US" dirty="0"/>
              <a:t>Allows for sending of E-Mail to an intermediate mail server, before the message is sent to its destination</a:t>
            </a:r>
          </a:p>
          <a:p>
            <a:pPr lvl="1"/>
            <a:r>
              <a:rPr lang="en-US" dirty="0"/>
              <a:t>May allow for anyone to send email as anyone to anyone else</a:t>
            </a:r>
          </a:p>
          <a:p>
            <a:pPr lvl="1"/>
            <a:r>
              <a:rPr lang="en-US" dirty="0"/>
              <a:t>Open relay’s will accept email for any domain and attempt to deliver</a:t>
            </a:r>
          </a:p>
          <a:p>
            <a:pPr lvl="1"/>
            <a:r>
              <a:rPr lang="en-US" dirty="0"/>
              <a:t>Should not be allowed on the Internet, can easily be abused for spamming</a:t>
            </a:r>
          </a:p>
          <a:p>
            <a:pPr lvl="1"/>
            <a:r>
              <a:rPr lang="en-US" dirty="0"/>
              <a:t>Typical E-Mail relay only allows authorized clients to connect</a:t>
            </a:r>
          </a:p>
          <a:p>
            <a:r>
              <a:rPr lang="en-US" dirty="0"/>
              <a:t>Masquerading</a:t>
            </a:r>
          </a:p>
          <a:p>
            <a:pPr lvl="1"/>
            <a:r>
              <a:rPr lang="en-US" dirty="0"/>
              <a:t>Replacing your actual host name with the email domain name</a:t>
            </a:r>
          </a:p>
          <a:p>
            <a:pPr lvl="1"/>
            <a:r>
              <a:rPr lang="en-US" dirty="0"/>
              <a:t>Ex: instead of smtp.gmail.com, just gmail.com</a:t>
            </a:r>
          </a:p>
          <a:p>
            <a:r>
              <a:rPr lang="en-US" dirty="0"/>
              <a:t>Spammers</a:t>
            </a:r>
          </a:p>
          <a:p>
            <a:pPr lvl="1"/>
            <a:r>
              <a:rPr lang="en-US" dirty="0"/>
              <a:t>Jerks who send unsolicited E-Mail to sell something or trick users</a:t>
            </a:r>
          </a:p>
          <a:p>
            <a:pPr lvl="1"/>
            <a:endParaRPr lang="en-US" dirty="0"/>
          </a:p>
        </p:txBody>
      </p:sp>
      <p:pic>
        <p:nvPicPr>
          <p:cNvPr id="2050" name="Picture 2" descr="http://image.email.telegraph.co.uk/lib/fe991570766c027975/m/1/Emai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564" y="4220764"/>
            <a:ext cx="1970116" cy="164833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563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Browser SOCKS Proxy </a:t>
            </a:r>
            <a:r>
              <a:rPr lang="en-US" dirty="0" err="1"/>
              <a:t>Config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Exact steps may differ depending on version</a:t>
            </a:r>
          </a:p>
          <a:p>
            <a:pPr lvl="1"/>
            <a:r>
              <a:rPr lang="en-US" sz="2000" dirty="0"/>
              <a:t>Options</a:t>
            </a:r>
          </a:p>
          <a:p>
            <a:pPr lvl="1"/>
            <a:r>
              <a:rPr lang="en-US" sz="2000" dirty="0"/>
              <a:t>Advanced</a:t>
            </a:r>
          </a:p>
          <a:p>
            <a:pPr lvl="1"/>
            <a:r>
              <a:rPr lang="en-US" sz="2000" dirty="0"/>
              <a:t>Network Tab</a:t>
            </a:r>
          </a:p>
          <a:p>
            <a:pPr lvl="1"/>
            <a:r>
              <a:rPr lang="en-US" sz="2000" dirty="0"/>
              <a:t>Settings…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897" y="2681818"/>
            <a:ext cx="7553325" cy="32956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 rot="21347976">
            <a:off x="105727" y="4168955"/>
            <a:ext cx="390017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Older Firefox</a:t>
            </a:r>
            <a:b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version…</a:t>
            </a:r>
          </a:p>
        </p:txBody>
      </p:sp>
    </p:spTree>
    <p:extLst>
      <p:ext uri="{BB962C8B-B14F-4D97-AF65-F5344CB8AC3E}">
        <p14:creationId xmlns:p14="http://schemas.microsoft.com/office/powerpoint/2010/main" val="135155147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for E-Mail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7279" y="1845734"/>
            <a:ext cx="10166465" cy="4461548"/>
          </a:xfrm>
        </p:spPr>
        <p:txBody>
          <a:bodyPr>
            <a:normAutofit/>
          </a:bodyPr>
          <a:lstStyle/>
          <a:p>
            <a:r>
              <a:rPr lang="en-US" sz="2400" dirty="0"/>
              <a:t>In order to send email to a user, the domain for that user needs an MX record</a:t>
            </a:r>
          </a:p>
          <a:p>
            <a:pPr lvl="1"/>
            <a:r>
              <a:rPr lang="en-US" sz="2000" dirty="0"/>
              <a:t>The MX record indicates which server is responsible for accepting email for a domain</a:t>
            </a:r>
          </a:p>
          <a:p>
            <a:pPr lvl="1"/>
            <a:r>
              <a:rPr lang="en-US" sz="2000" dirty="0"/>
              <a:t>MX records can be found using the “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dig mx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domainname.tld</a:t>
            </a:r>
            <a:r>
              <a:rPr lang="en-US" sz="2000" dirty="0"/>
              <a:t>” command</a:t>
            </a:r>
          </a:p>
          <a:p>
            <a:pPr lvl="1"/>
            <a:r>
              <a:rPr lang="en-US" sz="2000" dirty="0"/>
              <a:t>The MX record itself also needs an A/AAAA record to resolve the IP address for the mail server</a:t>
            </a:r>
          </a:p>
          <a:p>
            <a:pPr lvl="1"/>
            <a:r>
              <a:rPr lang="en-US" sz="2000" dirty="0"/>
              <a:t>The MX record is proceeded by an integer indicating server priority</a:t>
            </a:r>
          </a:p>
          <a:p>
            <a:pPr lvl="2"/>
            <a:r>
              <a:rPr lang="en-US" sz="1600" dirty="0"/>
              <a:t>Delivery is attempted to servers with a lower priority number first, following servers attempted in sequence</a:t>
            </a:r>
          </a:p>
          <a:p>
            <a:r>
              <a:rPr lang="en-US" sz="2400" dirty="0"/>
              <a:t>Multiple servers can service a single domain name</a:t>
            </a:r>
          </a:p>
          <a:p>
            <a:pPr lvl="1"/>
            <a:r>
              <a:rPr lang="en-US" sz="2000" dirty="0"/>
              <a:t>Multiple MX records for a domain provides fault tolerance</a:t>
            </a:r>
          </a:p>
          <a:p>
            <a:r>
              <a:rPr lang="en-US" sz="2400" dirty="0"/>
              <a:t>A single mail server can service multiple domain names</a:t>
            </a:r>
          </a:p>
          <a:p>
            <a:pPr lvl="1"/>
            <a:r>
              <a:rPr lang="en-US" sz="2000" dirty="0"/>
              <a:t>A mail server may handle email for multiple domains</a:t>
            </a:r>
          </a:p>
        </p:txBody>
      </p:sp>
      <p:pic>
        <p:nvPicPr>
          <p:cNvPr id="2050" name="Picture 2" descr="http://image.email.telegraph.co.uk/lib/fe991570766c027975/m/1/Emai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564" y="4220764"/>
            <a:ext cx="1970116" cy="164833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5856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for E-Mail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Example E-Mail DNS Records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First MX record indicates mail server spamblock.edinboro.edu</a:t>
            </a:r>
          </a:p>
          <a:p>
            <a:pPr lvl="1"/>
            <a:r>
              <a:rPr lang="en-US" sz="2200" dirty="0"/>
              <a:t>Priority is 5</a:t>
            </a:r>
          </a:p>
          <a:p>
            <a:pPr lvl="1"/>
            <a:r>
              <a:rPr lang="en-US" sz="2200" dirty="0"/>
              <a:t>IP address (A record) is 147.64.32.99</a:t>
            </a:r>
          </a:p>
          <a:p>
            <a:r>
              <a:rPr lang="en-US" sz="2400" dirty="0"/>
              <a:t>Second MX record indicates mail server spamblock2.edinboro.edu</a:t>
            </a:r>
          </a:p>
          <a:p>
            <a:pPr lvl="1"/>
            <a:r>
              <a:rPr lang="en-US" sz="2200" dirty="0"/>
              <a:t>Priority is 10</a:t>
            </a:r>
          </a:p>
          <a:p>
            <a:pPr lvl="1"/>
            <a:r>
              <a:rPr lang="en-US" sz="2200" dirty="0"/>
              <a:t>IP address (A record) is 147.64.32.98</a:t>
            </a:r>
          </a:p>
        </p:txBody>
      </p:sp>
      <p:pic>
        <p:nvPicPr>
          <p:cNvPr id="2050" name="Picture 2" descr="http://image.email.telegraph.co.uk/lib/fe991570766c027975/m/1/Emai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564" y="4220764"/>
            <a:ext cx="1970116" cy="164833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97280" y="2254827"/>
            <a:ext cx="10301548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edinboro.edu.			3600	IN    MX	5 spamblock.edinboro.edu.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edinboro.edu.			3600	IN    MX	10 spamblock2.edinboro.edu.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spamblock.edinboro.edu.	3600	IN    A	147.64.32.99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spamblock2.edinboro.edu.	7200	IN    A	147.64.32.98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81091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E-Mail Protocols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Simple Mail Transfer Protocol (SMTP)</a:t>
            </a:r>
          </a:p>
          <a:p>
            <a:pPr lvl="1"/>
            <a:r>
              <a:rPr lang="en-US" sz="2000" dirty="0"/>
              <a:t>Used to send E-Mail messages</a:t>
            </a:r>
          </a:p>
          <a:p>
            <a:pPr lvl="2"/>
            <a:r>
              <a:rPr lang="en-US" sz="1600" dirty="0"/>
              <a:t>From user to mail server, or between mail transfer agents</a:t>
            </a:r>
          </a:p>
          <a:p>
            <a:r>
              <a:rPr lang="en-US" sz="2200" dirty="0"/>
              <a:t>Post Office Protocol 3 (POP3)</a:t>
            </a:r>
          </a:p>
          <a:p>
            <a:pPr lvl="1"/>
            <a:r>
              <a:rPr lang="en-US" sz="2000" dirty="0"/>
              <a:t>Used to retrieve E-Mail from a server</a:t>
            </a:r>
          </a:p>
          <a:p>
            <a:pPr lvl="1"/>
            <a:r>
              <a:rPr lang="en-US" sz="2000" dirty="0"/>
              <a:t>Traditionally all messages are downloaded to the client and removed from the server</a:t>
            </a:r>
          </a:p>
          <a:p>
            <a:pPr lvl="2"/>
            <a:r>
              <a:rPr lang="en-US" sz="1600" dirty="0"/>
              <a:t>New POP3 implementations will allow downloaded messages to remain on server</a:t>
            </a:r>
          </a:p>
          <a:p>
            <a:r>
              <a:rPr lang="en-US" sz="2200" dirty="0"/>
              <a:t>Internet Message Access Protocol (IMAP4)</a:t>
            </a:r>
          </a:p>
          <a:p>
            <a:pPr lvl="1"/>
            <a:r>
              <a:rPr lang="en-US" sz="2000" dirty="0"/>
              <a:t>Used to retrieve E-Mail from a server</a:t>
            </a:r>
          </a:p>
          <a:p>
            <a:pPr lvl="1"/>
            <a:r>
              <a:rPr lang="en-US" sz="2000" dirty="0"/>
              <a:t>E-Mail messages will remain on server</a:t>
            </a:r>
          </a:p>
          <a:p>
            <a:pPr lvl="1"/>
            <a:r>
              <a:rPr lang="en-US" sz="2000" dirty="0"/>
              <a:t>Server can be configured with folders for organization</a:t>
            </a:r>
          </a:p>
        </p:txBody>
      </p:sp>
      <p:pic>
        <p:nvPicPr>
          <p:cNvPr id="2050" name="Picture 2" descr="http://image.email.telegraph.co.uk/lib/fe991570766c027975/m/1/Emai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564" y="4220764"/>
            <a:ext cx="1970116" cy="164833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52770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E-Mail Ports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50266"/>
          </a:xfrm>
        </p:spPr>
        <p:txBody>
          <a:bodyPr>
            <a:normAutofit/>
          </a:bodyPr>
          <a:lstStyle/>
          <a:p>
            <a:r>
              <a:rPr lang="en-US" sz="2200" dirty="0"/>
              <a:t>Simple Mail Transfer Protocol (SMTP)</a:t>
            </a:r>
          </a:p>
          <a:p>
            <a:pPr lvl="1"/>
            <a:r>
              <a:rPr lang="en-US" dirty="0"/>
              <a:t>Port 25: Legacy SMTP relaying port, currently mostly used for SMTP relaying between servers.  	Often blocked by ISP’s to prevent spam.</a:t>
            </a:r>
          </a:p>
          <a:p>
            <a:pPr lvl="1"/>
            <a:r>
              <a:rPr lang="en-US" dirty="0"/>
              <a:t>Port 465: Deprecated secure SMTP submission port, should no longer be used.</a:t>
            </a:r>
          </a:p>
          <a:p>
            <a:pPr lvl="1"/>
            <a:r>
              <a:rPr lang="en-US" dirty="0"/>
              <a:t>Port 587: Current formalized SMTP submission port.  Can be used with encryption.</a:t>
            </a:r>
          </a:p>
          <a:p>
            <a:pPr lvl="1"/>
            <a:r>
              <a:rPr lang="en-US" dirty="0"/>
              <a:t>Additional ports are often used.</a:t>
            </a:r>
          </a:p>
          <a:p>
            <a:r>
              <a:rPr lang="en-US" sz="2200" dirty="0"/>
              <a:t>Post Office Protocol 3 (POP3)</a:t>
            </a:r>
          </a:p>
          <a:p>
            <a:pPr lvl="1"/>
            <a:r>
              <a:rPr lang="en-US" dirty="0"/>
              <a:t>Port 110: Default non-encrypted port</a:t>
            </a:r>
          </a:p>
          <a:p>
            <a:pPr lvl="1"/>
            <a:r>
              <a:rPr lang="en-US" dirty="0"/>
              <a:t>Port 995: Encrypted POP3 port</a:t>
            </a:r>
          </a:p>
          <a:p>
            <a:r>
              <a:rPr lang="en-US" sz="2200" dirty="0"/>
              <a:t>Internet Message Access Protocol (IMAP4)</a:t>
            </a:r>
          </a:p>
          <a:p>
            <a:pPr lvl="1"/>
            <a:r>
              <a:rPr lang="en-US" dirty="0"/>
              <a:t>Port 143: Default non-encrypted port</a:t>
            </a:r>
          </a:p>
          <a:p>
            <a:pPr lvl="1"/>
            <a:r>
              <a:rPr lang="en-US" dirty="0"/>
              <a:t>Port 993: Encrypted IMAP port</a:t>
            </a:r>
          </a:p>
        </p:txBody>
      </p:sp>
      <p:pic>
        <p:nvPicPr>
          <p:cNvPr id="2050" name="Picture 2" descr="http://image.email.telegraph.co.uk/lib/fe991570766c027975/m/1/Emai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564" y="4220764"/>
            <a:ext cx="1970116" cy="164833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14339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SMTP Commands and processes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Commands are processed by the SMTP server</a:t>
            </a:r>
          </a:p>
          <a:p>
            <a:r>
              <a:rPr lang="en-US" dirty="0"/>
              <a:t>E-Mail can be manually sent using some of the commands below</a:t>
            </a:r>
          </a:p>
          <a:p>
            <a:endParaRPr lang="en-US" dirty="0"/>
          </a:p>
        </p:txBody>
      </p:sp>
      <p:pic>
        <p:nvPicPr>
          <p:cNvPr id="2050" name="Picture 2" descr="http://image.email.telegraph.co.uk/lib/fe991570766c027975/m/1/Emai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564" y="4220764"/>
            <a:ext cx="1970116" cy="164833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Group 65"/>
          <p:cNvGraphicFramePr>
            <a:graphicFrameLocks/>
          </p:cNvGraphicFramePr>
          <p:nvPr/>
        </p:nvGraphicFramePr>
        <p:xfrm>
          <a:off x="1445376" y="2857499"/>
          <a:ext cx="7392093" cy="3011595"/>
        </p:xfrm>
        <a:graphic>
          <a:graphicData uri="http://schemas.openxmlformats.org/drawingml/2006/table">
            <a:tbl>
              <a:tblPr/>
              <a:tblGrid>
                <a:gridCol w="1760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1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231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Command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Purpose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31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HELO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Identifies the domain sending the message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231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DATA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Indicates the body of the message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31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VRFY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Verifies the e-mail user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231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QUIT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Ends the SMTP session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338792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SMTP Commands and processes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SMTP headers can be used to add descriptive information</a:t>
            </a:r>
          </a:p>
        </p:txBody>
      </p:sp>
      <p:graphicFrame>
        <p:nvGraphicFramePr>
          <p:cNvPr id="7" name="Group 134"/>
          <p:cNvGraphicFramePr>
            <a:graphicFrameLocks/>
          </p:cNvGraphicFramePr>
          <p:nvPr/>
        </p:nvGraphicFramePr>
        <p:xfrm>
          <a:off x="1323802" y="2172286"/>
          <a:ext cx="9605356" cy="4130514"/>
        </p:xfrm>
        <a:graphic>
          <a:graphicData uri="http://schemas.openxmlformats.org/drawingml/2006/table">
            <a:tbl>
              <a:tblPr/>
              <a:tblGrid>
                <a:gridCol w="1403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02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365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Header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Description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65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MAIL FROM: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Identifies who is sending the message (required)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65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RCPT TO: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Identifies the recipient of the message (required)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38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RECEIVED: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Identifies the e-mail server that processed the message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65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DATE: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Indicates the date of the e-mail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11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FROM: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Shows the e-mail address as it is typically displayed in an e-mail client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65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SUBJECT: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Shows the subject of the e-mail message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38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TO: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Shows the recipient as it is typically displayed in an e-mail client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65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CC: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Sends copies of the message to a list of e-mail addresses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39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BCC: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Sends copies of the message to a list of e-mail addresses but does not display the e-mail addresses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643454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SMTP Commands and processes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92221"/>
          </a:xfrm>
        </p:spPr>
        <p:txBody>
          <a:bodyPr>
            <a:normAutofit/>
          </a:bodyPr>
          <a:lstStyle/>
          <a:p>
            <a:r>
              <a:rPr lang="en-US" dirty="0"/>
              <a:t>Sample SMTP Session (edinboro.edu):</a:t>
            </a:r>
          </a:p>
        </p:txBody>
      </p:sp>
      <p:pic>
        <p:nvPicPr>
          <p:cNvPr id="2050" name="Picture 2" descr="http://image.email.telegraph.co.uk/lib/fe991570766c027975/m/1/Emai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564" y="4220764"/>
            <a:ext cx="1970116" cy="164833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81991" y="2143272"/>
            <a:ext cx="977368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[root@ecsc325-125 ~]$ 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telnet spamblock.edinboro.edu 25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Trying 147.64.32.99...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Connected to spamblock.edinboro.edu.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Escape character is '^]'.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220 barracuda.edinboro.edu ESMTP (8908a72cdf255605894d2e1a03ee284e)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HELO megastuff.biz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250 barracuda.edinboro.edu Hello ecsc325-125.cs.edinboro.edu [147.64.243.125], pleased to meet you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MAIL FROM: &lt;jason@megastuff.biz&gt;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250 Sender &lt;jason@megastuff.biz&gt; OK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RCPT TO: &lt;jpatalon@edinboro.edu&gt;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250 Recipient &lt;jpatalon@edinboro.edu&gt; OK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354 Start mail input; end with &lt;CRLF&gt;.&lt;CRLF&gt;</a:t>
            </a:r>
          </a:p>
          <a:p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From: jason@megastuff.biz</a:t>
            </a:r>
          </a:p>
          <a:p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To: jpatalon@edinboro.edu</a:t>
            </a:r>
          </a:p>
          <a:p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Subject: test email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This is a test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250 Ok: queued as EFB4511EE001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quit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221 barracuda.edinboro.edu Goodbye ecsc325-125.cs.edinboro.edu, closing connection</a:t>
            </a:r>
          </a:p>
        </p:txBody>
      </p:sp>
    </p:spTree>
    <p:extLst>
      <p:ext uri="{BB962C8B-B14F-4D97-AF65-F5344CB8AC3E}">
        <p14:creationId xmlns:p14="http://schemas.microsoft.com/office/powerpoint/2010/main" val="42107905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1A966-35DC-ACE5-A5A3-FB37FF044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4FA5A13-0889-14CB-2C96-A5EBC9059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SMTP Commands and processes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7718DD-0403-5C1C-E3BF-86E9DA280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92221"/>
          </a:xfrm>
        </p:spPr>
        <p:txBody>
          <a:bodyPr>
            <a:normAutofit/>
          </a:bodyPr>
          <a:lstStyle/>
          <a:p>
            <a:r>
              <a:rPr lang="en-US" dirty="0"/>
              <a:t>Sample SMTP Session (pennwest.edu):</a:t>
            </a:r>
          </a:p>
        </p:txBody>
      </p:sp>
      <p:pic>
        <p:nvPicPr>
          <p:cNvPr id="2050" name="Picture 2" descr="http://image.email.telegraph.co.uk/lib/fe991570766c027975/m/1/Email2.jpg">
            <a:extLst>
              <a:ext uri="{FF2B5EF4-FFF2-40B4-BE49-F238E27FC236}">
                <a16:creationId xmlns:a16="http://schemas.microsoft.com/office/drawing/2014/main" id="{65827101-84C5-8A2A-3D67-C252A7C2D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564" y="4220764"/>
            <a:ext cx="1970116" cy="164833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357E7D-07E0-BEB3-053C-0A8C13570CB2}"/>
              </a:ext>
            </a:extLst>
          </p:cNvPr>
          <p:cNvSpPr txBox="1"/>
          <p:nvPr/>
        </p:nvSpPr>
        <p:spPr>
          <a:xfrm>
            <a:off x="1381991" y="2143272"/>
            <a:ext cx="1059191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[root@csci325-110 ~]# telnet pennwest-edu.mail.protection.outlook.com 25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Trying 52.101.41.6...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Connected to pennwest-edu.mail.protection.outlook.com.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Escape character is '^]'.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220 SJ1PEPF00001CE6.mail.protection.outlook.com Microsoft ESMTP MAIL Service ready at Sun, 16 Feb 2025 21:05:06 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HELO megastuff.biz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250 SJ1PEPF00001CE6.mail.protection.outlook.com Hello [147.64.2.12]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MAIL FROM: &lt;elon@megastuff.biz&gt;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250 2.1.0 Sender OK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RCPT TO: &lt;jpatalon@pennwest.edu&gt;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250 2.1.5 Recipient OK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354 Start mail input; end with &lt;CRLF&gt;.&lt;CRLF&gt;</a:t>
            </a:r>
          </a:p>
          <a:p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From: "President Elon Reeve Musk, Esq." &lt;elon@tesla.gov&gt;</a:t>
            </a:r>
          </a:p>
          <a:p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To: &lt;jpatalon@pennwest.edu&gt;</a:t>
            </a:r>
          </a:p>
          <a:p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Subject: test email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This is an Elon test for ecsc325...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250 2.6.0 &lt;…&gt; […] 8978 bytes in 2.971, 2.951 KB/sec Queued mail for delivery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quit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221 2.0.0 Service closing transmission channel</a:t>
            </a:r>
          </a:p>
        </p:txBody>
      </p:sp>
    </p:spTree>
    <p:extLst>
      <p:ext uri="{BB962C8B-B14F-4D97-AF65-F5344CB8AC3E}">
        <p14:creationId xmlns:p14="http://schemas.microsoft.com/office/powerpoint/2010/main" val="148758792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SMTP Commands and processes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92006"/>
          </a:xfrm>
        </p:spPr>
        <p:txBody>
          <a:bodyPr>
            <a:normAutofit/>
          </a:bodyPr>
          <a:lstStyle/>
          <a:p>
            <a:r>
              <a:rPr lang="en-US" dirty="0"/>
              <a:t>Most SMTP servers will only accept E-Mail to or from users of that server</a:t>
            </a:r>
          </a:p>
          <a:p>
            <a:r>
              <a:rPr lang="en-US" dirty="0"/>
              <a:t>SMTP servers will often check the SPF record of the sender before accepting the message</a:t>
            </a:r>
          </a:p>
          <a:p>
            <a:pPr lvl="1"/>
            <a:r>
              <a:rPr lang="en-US" dirty="0"/>
              <a:t>SPF: Sender Policy Framework</a:t>
            </a:r>
          </a:p>
          <a:p>
            <a:pPr lvl="1"/>
            <a:r>
              <a:rPr lang="en-US" dirty="0"/>
              <a:t>SPF record indicates who is allowed to send email for a particular domain</a:t>
            </a:r>
          </a:p>
          <a:p>
            <a:pPr lvl="1"/>
            <a:r>
              <a:rPr lang="en-US" dirty="0"/>
              <a:t>SPF record can be found with the following commands:</a:t>
            </a:r>
          </a:p>
          <a:p>
            <a:pPr lvl="3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dig TXT pennwest.edu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/>
              <a:t>OR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dig SPF pennwest.edu</a:t>
            </a:r>
          </a:p>
          <a:p>
            <a:pPr lvl="1"/>
            <a:r>
              <a:rPr lang="en-US" dirty="0"/>
              <a:t>Example SPF record: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v=spf1 ip4:216.119.103.65 ~all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Indicates SPF version, IP address(</a:t>
            </a:r>
            <a:r>
              <a:rPr lang="en-US" dirty="0" err="1">
                <a:cs typeface="Courier New" panose="02070309020205020404" pitchFamily="49" charset="0"/>
              </a:rPr>
              <a:t>es</a:t>
            </a:r>
            <a:r>
              <a:rPr lang="en-US" dirty="0">
                <a:cs typeface="Courier New" panose="02070309020205020404" pitchFamily="49" charset="0"/>
              </a:rPr>
              <a:t>) allowed to send email for a domain, and how to handle failure</a:t>
            </a:r>
          </a:p>
          <a:p>
            <a:pPr lvl="3"/>
            <a:r>
              <a:rPr lang="en-US" dirty="0">
                <a:cs typeface="Courier New" panose="02070309020205020404" pitchFamily="49" charset="0"/>
              </a:rPr>
              <a:t>~all is a soft failure, message accepted but is marked as </a:t>
            </a:r>
            <a:r>
              <a:rPr lang="en-US" dirty="0" err="1">
                <a:cs typeface="Courier New" panose="02070309020205020404" pitchFamily="49" charset="0"/>
              </a:rPr>
              <a:t>softfail</a:t>
            </a:r>
            <a:endParaRPr lang="en-US" dirty="0">
              <a:cs typeface="Courier New" panose="02070309020205020404" pitchFamily="49" charset="0"/>
            </a:endParaRPr>
          </a:p>
          <a:p>
            <a:pPr lvl="4"/>
            <a:r>
              <a:rPr lang="en-US" dirty="0">
                <a:cs typeface="Courier New" panose="02070309020205020404" pitchFamily="49" charset="0"/>
              </a:rPr>
              <a:t>Useful for debugging or transitioning</a:t>
            </a:r>
          </a:p>
          <a:p>
            <a:pPr lvl="3"/>
            <a:r>
              <a:rPr lang="en-US" dirty="0">
                <a:cs typeface="Courier New" panose="02070309020205020404" pitchFamily="49" charset="0"/>
              </a:rPr>
              <a:t>-all would be a hard fail</a:t>
            </a:r>
          </a:p>
        </p:txBody>
      </p:sp>
      <p:pic>
        <p:nvPicPr>
          <p:cNvPr id="2050" name="Picture 2" descr="http://image.email.telegraph.co.uk/lib/fe991570766c027975/m/1/Emai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564" y="4220764"/>
            <a:ext cx="1970116" cy="164833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47506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POP3 Commands and processes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Courier New" panose="02070309020205020404" pitchFamily="49" charset="0"/>
              </a:rPr>
              <a:t>Post Office Protocol 3 (POP3) is used to download user E-Mail from a server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E-Mail messages are typically removed from the server after download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E-Mail clients (Outlook – MUA) can be configured to leave the messages on the server</a:t>
            </a:r>
          </a:p>
          <a:p>
            <a:r>
              <a:rPr lang="en-US" dirty="0">
                <a:cs typeface="Courier New" panose="02070309020205020404" pitchFamily="49" charset="0"/>
              </a:rPr>
              <a:t>POP3 is less complicated than IMAP4</a:t>
            </a:r>
          </a:p>
          <a:p>
            <a:r>
              <a:rPr lang="en-US" dirty="0">
                <a:cs typeface="Courier New" panose="02070309020205020404" pitchFamily="49" charset="0"/>
              </a:rPr>
              <a:t>After logging in to a POP3 E-Mail server, a user can: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List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Read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Download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Delete E-Mail</a:t>
            </a:r>
          </a:p>
        </p:txBody>
      </p:sp>
      <p:pic>
        <p:nvPicPr>
          <p:cNvPr id="2050" name="Picture 2" descr="http://image.email.telegraph.co.uk/lib/fe991570766c027975/m/1/Emai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564" y="4220764"/>
            <a:ext cx="1970116" cy="164833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636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Browser SOCKS Proxy </a:t>
            </a:r>
            <a:r>
              <a:rPr lang="en-US" dirty="0" err="1"/>
              <a:t>Config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Exact steps may differ depending on version</a:t>
            </a:r>
          </a:p>
          <a:p>
            <a:pPr lvl="1"/>
            <a:r>
              <a:rPr lang="en-US" sz="2000" dirty="0"/>
              <a:t>Options</a:t>
            </a:r>
          </a:p>
          <a:p>
            <a:pPr lvl="1"/>
            <a:r>
              <a:rPr lang="en-US" sz="2000" dirty="0"/>
              <a:t>General</a:t>
            </a:r>
          </a:p>
          <a:p>
            <a:pPr lvl="1"/>
            <a:r>
              <a:rPr lang="en-US" sz="2000" dirty="0"/>
              <a:t>Network Proxy</a:t>
            </a:r>
          </a:p>
          <a:p>
            <a:pPr lvl="2"/>
            <a:r>
              <a:rPr lang="en-US" sz="1600" dirty="0"/>
              <a:t>All the way at the bottom</a:t>
            </a:r>
          </a:p>
          <a:p>
            <a:pPr lvl="1"/>
            <a:r>
              <a:rPr lang="en-US" sz="2000" dirty="0"/>
              <a:t>Settings…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227" y="2556540"/>
            <a:ext cx="7858125" cy="35147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 rot="21321736">
            <a:off x="924958" y="4313902"/>
            <a:ext cx="262924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Firefox</a:t>
            </a:r>
            <a:b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v59.0.1+</a:t>
            </a:r>
          </a:p>
        </p:txBody>
      </p:sp>
    </p:spTree>
    <p:extLst>
      <p:ext uri="{BB962C8B-B14F-4D97-AF65-F5344CB8AC3E}">
        <p14:creationId xmlns:p14="http://schemas.microsoft.com/office/powerpoint/2010/main" val="292911800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POP3 Commands and processes</a:t>
            </a:r>
          </a:p>
        </p:txBody>
      </p:sp>
      <p:graphicFrame>
        <p:nvGraphicFramePr>
          <p:cNvPr id="7" name="Group 123"/>
          <p:cNvGraphicFramePr>
            <a:graphicFrameLocks/>
          </p:cNvGraphicFramePr>
          <p:nvPr/>
        </p:nvGraphicFramePr>
        <p:xfrm>
          <a:off x="1648936" y="1845734"/>
          <a:ext cx="8955088" cy="4242753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5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40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Command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Description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4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USER </a:t>
                      </a:r>
                      <a:r>
                        <a:rPr kumimoji="0" lang="en-US" alt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username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Connects to POP3 server based on user 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0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PASS </a:t>
                      </a:r>
                      <a:r>
                        <a:rPr kumimoji="0" lang="en-US" alt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password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Enters the password for the user, as in PASS: Ax6yy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07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LIST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Displays the message number followed by the number of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characters in the message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3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UIDL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Displays the unique ID for each message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4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RETR </a:t>
                      </a:r>
                      <a:r>
                        <a:rPr kumimoji="0" lang="en-US" alt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Replaces the </a:t>
                      </a:r>
                      <a:r>
                        <a:rPr kumimoji="0" lang="en-US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with a message number to retrieve that message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73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TOP </a:t>
                      </a:r>
                      <a:r>
                        <a:rPr kumimoji="0" lang="en-US" alt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lines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Instead of retrieving the whole message, retrieves the number of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lines designated by the </a:t>
                      </a:r>
                      <a:r>
                        <a:rPr kumimoji="0" lang="en-US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lines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parameter for message number</a:t>
                      </a:r>
                      <a:r>
                        <a:rPr kumimoji="0" lang="en-US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4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DELE </a:t>
                      </a:r>
                      <a:r>
                        <a:rPr kumimoji="0" lang="en-US" alt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Deletes message number </a:t>
                      </a:r>
                      <a:r>
                        <a:rPr kumimoji="0" lang="en-US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from the server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0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QUIT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Ends the session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171932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POP3 Commands and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3300" y="1845734"/>
            <a:ext cx="7612379" cy="1406621"/>
          </a:xfrm>
        </p:spPr>
        <p:txBody>
          <a:bodyPr/>
          <a:lstStyle/>
          <a:p>
            <a:r>
              <a:rPr lang="en-US" dirty="0"/>
              <a:t>Probably easier just to google it! – This specific example offline now…</a:t>
            </a:r>
          </a:p>
          <a:p>
            <a:r>
              <a:rPr lang="en-US" dirty="0"/>
              <a:t>Example originally from:</a:t>
            </a:r>
          </a:p>
          <a:p>
            <a:pPr lvl="1"/>
            <a:r>
              <a:rPr lang="en-US" strike="sngStrike" dirty="0">
                <a:hlinkClick r:id="rId2"/>
              </a:rPr>
              <a:t>http://coewww.rutgers.edu/www1/linuxclass2010/lessons/Email/sec_6.php</a:t>
            </a:r>
            <a:endParaRPr lang="en-US" strike="sngStrike" dirty="0"/>
          </a:p>
        </p:txBody>
      </p:sp>
      <p:pic>
        <p:nvPicPr>
          <p:cNvPr id="2050" name="Picture 2" descr="http://image.email.telegraph.co.uk/lib/fe991570766c027975/m/1/Email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564" y="4220764"/>
            <a:ext cx="1970116" cy="164833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5737" y="2026227"/>
            <a:ext cx="440574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telnet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gateway.linux.class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110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Trying 192.168.2.240...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Connected to 192.168.2.240.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Escape character is '^]'.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+OK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USER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mailtest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+OK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PASS Password 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+OK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RETR 1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+OK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Return-Path: 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X-Original-To: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mailtest@gateway.linux.class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Delivered-To: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mailtest@gateway.linux.class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Received: from node18.linux.class (node18 [192.168.2.38])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by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gateway.linux.class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(Postfix) with ESMTP id A291B2B15C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for ; Tue, 12 Apr 2005 22:24:53 -0400 (EDT)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Received: from me?here.com (unknown [192.168.2.250])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by node18.linux.class (Postfix) with SMTP id 4653B14112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for ; Tue, 12 Apr 2005 22:24:03 -0400 (EDT)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To: some_guru@somewhere.com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From: pp@pp.com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Subject: Forged e-mail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Message-Id: &lt;20050413022403.4653B14112@node18.linux.class&gt;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Date: Tue, 12 Apr 2005 22:24:03 -0400 (EDT)</a:t>
            </a:r>
          </a:p>
          <a:p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Hey, 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The "To:" and "From:" are non-existent, but you still get the e-mail.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bye, bye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DELE 1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+OK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QUIT</a:t>
            </a:r>
          </a:p>
        </p:txBody>
      </p:sp>
    </p:spTree>
    <p:extLst>
      <p:ext uri="{BB962C8B-B14F-4D97-AF65-F5344CB8AC3E}">
        <p14:creationId xmlns:p14="http://schemas.microsoft.com/office/powerpoint/2010/main" val="399469971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IMAP4 Commands and processes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94106"/>
          </a:xfrm>
        </p:spPr>
        <p:txBody>
          <a:bodyPr>
            <a:normAutofit lnSpcReduction="10000"/>
          </a:bodyPr>
          <a:lstStyle/>
          <a:p>
            <a:r>
              <a:rPr lang="en-US" dirty="0">
                <a:cs typeface="Courier New" panose="02070309020205020404" pitchFamily="49" charset="0"/>
              </a:rPr>
              <a:t>Using IMAP4, E-Mail messages will remain on server</a:t>
            </a:r>
          </a:p>
          <a:p>
            <a:r>
              <a:rPr lang="en-US" dirty="0">
                <a:cs typeface="Courier New" panose="02070309020205020404" pitchFamily="49" charset="0"/>
              </a:rPr>
              <a:t>Requires more storage space on the server (most costly for server owners/operators)</a:t>
            </a:r>
          </a:p>
          <a:p>
            <a:r>
              <a:rPr lang="en-US" dirty="0">
                <a:cs typeface="Courier New" panose="02070309020205020404" pitchFamily="49" charset="0"/>
              </a:rPr>
              <a:t>Messages are flagged to keep track of status.  Flags include: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\Recent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\Seen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\Answered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\Flagged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\Deleted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\Draft</a:t>
            </a:r>
          </a:p>
          <a:p>
            <a:r>
              <a:rPr lang="en-US" dirty="0">
                <a:cs typeface="Courier New" panose="02070309020205020404" pitchFamily="49" charset="0"/>
              </a:rPr>
              <a:t>Led to the Microsoft developing Messaging API (MAPI)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Used for Microsoft Exchange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Provides many functions similar to IMAP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Can be used for things besides email</a:t>
            </a:r>
          </a:p>
        </p:txBody>
      </p:sp>
      <p:pic>
        <p:nvPicPr>
          <p:cNvPr id="2050" name="Picture 2" descr="http://image.email.telegraph.co.uk/lib/fe991570766c027975/m/1/Emai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564" y="4220764"/>
            <a:ext cx="1970116" cy="164833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01399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IMAP4 Commands and processes</a:t>
            </a:r>
          </a:p>
        </p:txBody>
      </p:sp>
      <p:graphicFrame>
        <p:nvGraphicFramePr>
          <p:cNvPr id="8" name="Group 83"/>
          <p:cNvGraphicFramePr>
            <a:graphicFrameLocks noGrp="1"/>
          </p:cNvGraphicFramePr>
          <p:nvPr>
            <p:ph idx="1"/>
          </p:nvPr>
        </p:nvGraphicFramePr>
        <p:xfrm>
          <a:off x="1725136" y="1817688"/>
          <a:ext cx="8802688" cy="4481830"/>
        </p:xfrm>
        <a:graphic>
          <a:graphicData uri="http://schemas.openxmlformats.org/drawingml/2006/table">
            <a:tbl>
              <a:tblPr/>
              <a:tblGrid>
                <a:gridCol w="2970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2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54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Command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Description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3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LOGIN </a:t>
                      </a:r>
                      <a:r>
                        <a:rPr kumimoji="0" lang="en-US" alt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username password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   Log on to the server with your user name and password, which are unencrypted.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47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SELECT </a:t>
                      </a:r>
                      <a:r>
                        <a:rPr kumimoji="0" lang="en-US" alt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mailbox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   Select a mailbox before you perform mail tasks. The default mailbox is called inbox. The response gives a summary of mailbox information.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06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FETCH </a:t>
                      </a:r>
                      <a:r>
                        <a:rPr kumimoji="0" lang="en-US" alt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message(s) item(s)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   Retrieve messages. The </a:t>
                      </a:r>
                      <a:r>
                        <a:rPr kumimoji="0" lang="en-US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message(s)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parameter gives the message number. The </a:t>
                      </a:r>
                      <a:r>
                        <a:rPr kumimoji="0" lang="en-US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item(s)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parameter determines what part of the message is fetched—that is, individual header items or the body of the text.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72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STORE </a:t>
                      </a:r>
                      <a:r>
                        <a:rPr kumimoji="0" lang="en-US" alt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message(s) flags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  Change the flags associated with a message. Typically, this command is used to mark messages to be deleted, undeleted, or identified as unread.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4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LOGOUT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   End the IMAP4 session.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09185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E-Mail Client Configuration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cs typeface="Courier New" panose="02070309020205020404" pitchFamily="49" charset="0"/>
              </a:rPr>
              <a:t>A typical E-Mail client will need the following configuration information:</a:t>
            </a:r>
          </a:p>
          <a:p>
            <a:pPr lvl="1"/>
            <a:r>
              <a:rPr lang="en-US" sz="2000" dirty="0">
                <a:cs typeface="Courier New" panose="02070309020205020404" pitchFamily="49" charset="0"/>
              </a:rPr>
              <a:t>SMTP server hostname or IP address for sending mail</a:t>
            </a:r>
          </a:p>
          <a:p>
            <a:pPr lvl="2"/>
            <a:r>
              <a:rPr lang="en-US" sz="1600" dirty="0">
                <a:cs typeface="Courier New" panose="02070309020205020404" pitchFamily="49" charset="0"/>
              </a:rPr>
              <a:t>Ex: smtp.hostname.com</a:t>
            </a:r>
          </a:p>
          <a:p>
            <a:pPr lvl="1"/>
            <a:r>
              <a:rPr lang="en-US" sz="2000" dirty="0">
                <a:cs typeface="Courier New" panose="02070309020205020404" pitchFamily="49" charset="0"/>
              </a:rPr>
              <a:t>POP3 or IMAP4 server hostname or IP address for retrieving mail</a:t>
            </a:r>
          </a:p>
          <a:p>
            <a:pPr lvl="2"/>
            <a:r>
              <a:rPr lang="en-US" sz="1600" dirty="0">
                <a:cs typeface="Courier New" panose="02070309020205020404" pitchFamily="49" charset="0"/>
              </a:rPr>
              <a:t>Ex: pop3.hostname.com</a:t>
            </a:r>
          </a:p>
          <a:p>
            <a:pPr lvl="1"/>
            <a:r>
              <a:rPr lang="en-US" sz="2000" dirty="0">
                <a:cs typeface="Courier New" panose="02070309020205020404" pitchFamily="49" charset="0"/>
              </a:rPr>
              <a:t>A valid E-Mail address account name</a:t>
            </a:r>
          </a:p>
          <a:p>
            <a:pPr lvl="1"/>
            <a:r>
              <a:rPr lang="en-US" sz="2000" dirty="0">
                <a:cs typeface="Courier New" panose="02070309020205020404" pitchFamily="49" charset="0"/>
              </a:rPr>
              <a:t>A valid password</a:t>
            </a:r>
          </a:p>
        </p:txBody>
      </p:sp>
      <p:pic>
        <p:nvPicPr>
          <p:cNvPr id="2050" name="Picture 2" descr="http://image.email.telegraph.co.uk/lib/fe991570766c027975/m/1/Emai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564" y="4220764"/>
            <a:ext cx="1970116" cy="164833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20787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Web-based E-Mail Clients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7280" y="1845734"/>
            <a:ext cx="10680590" cy="4435796"/>
          </a:xfrm>
        </p:spPr>
        <p:txBody>
          <a:bodyPr>
            <a:normAutofit/>
          </a:bodyPr>
          <a:lstStyle/>
          <a:p>
            <a:r>
              <a:rPr lang="en-US" dirty="0">
                <a:cs typeface="Courier New" panose="02070309020205020404" pitchFamily="49" charset="0"/>
              </a:rPr>
              <a:t>Web-based E-Mail clients allow users to send email directly from their web browser</a:t>
            </a:r>
          </a:p>
          <a:p>
            <a:r>
              <a:rPr lang="en-US" dirty="0" err="1">
                <a:cs typeface="Courier New" panose="02070309020205020404" pitchFamily="49" charset="0"/>
              </a:rPr>
              <a:t>SquirrelMail</a:t>
            </a:r>
            <a:r>
              <a:rPr lang="en-US" dirty="0">
                <a:cs typeface="Courier New" panose="02070309020205020404" pitchFamily="49" charset="0"/>
              </a:rPr>
              <a:t> &amp; </a:t>
            </a:r>
            <a:r>
              <a:rPr lang="en-US" dirty="0" err="1">
                <a:cs typeface="Courier New" panose="02070309020205020404" pitchFamily="49" charset="0"/>
              </a:rPr>
              <a:t>Roundcube</a:t>
            </a:r>
            <a:r>
              <a:rPr lang="en-US" dirty="0">
                <a:cs typeface="Courier New" panose="02070309020205020404" pitchFamily="49" charset="0"/>
              </a:rPr>
              <a:t> are web-based email services which can be freely installed on a mail server</a:t>
            </a:r>
          </a:p>
          <a:p>
            <a:r>
              <a:rPr lang="en-US" dirty="0">
                <a:cs typeface="Courier New" panose="02070309020205020404" pitchFamily="49" charset="0"/>
              </a:rPr>
              <a:t>Most current public E-Mail services use some kind of web-based email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Ex: Gmail, Yahoo mail, outlook.com</a:t>
            </a:r>
          </a:p>
          <a:p>
            <a:r>
              <a:rPr lang="en-US" dirty="0">
                <a:cs typeface="Courier New" panose="02070309020205020404" pitchFamily="49" charset="0"/>
              </a:rPr>
              <a:t>MS Exchange server can be used with Outlook Web Access (OWA)</a:t>
            </a:r>
          </a:p>
          <a:p>
            <a:r>
              <a:rPr lang="en-US" dirty="0">
                <a:cs typeface="Courier New" panose="02070309020205020404" pitchFamily="49" charset="0"/>
              </a:rPr>
              <a:t>Web-based email clients offer many benefits over traditional E-Mail clients: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No client configuration necessary, reducing user configuration support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No specialized software necessary to purchase, install, or maintain on clients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Users can retrieve E-Mail from any computer that can access the website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Additional features can be integrated, beyond standard POP3 or IMAP features</a:t>
            </a:r>
          </a:p>
        </p:txBody>
      </p:sp>
      <p:pic>
        <p:nvPicPr>
          <p:cNvPr id="2050" name="Picture 2" descr="http://image.email.telegraph.co.uk/lib/fe991570766c027975/m/1/Emai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564" y="4220764"/>
            <a:ext cx="1970116" cy="164833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2162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AE23BC-4EEE-78A5-D001-DB763131D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94B5A-4CAB-5C7A-39CF-FC60B0896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Hosts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EF265-4AF6-F46E-6496-33BE2A5CBB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5120642" cy="441975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http://ecsc325-1##.cs.edinboro.edu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http://147.64.243.1##</a:t>
            </a:r>
            <a:endParaRPr lang="en-US" dirty="0"/>
          </a:p>
          <a:p>
            <a:pPr lvl="1"/>
            <a:r>
              <a:rPr lang="en-US" dirty="0"/>
              <a:t>index.html: Hello ECSC-325 (Assignment 6)</a:t>
            </a:r>
          </a:p>
          <a:p>
            <a:pPr lvl="1"/>
            <a:r>
              <a:rPr lang="en-US" dirty="0" err="1"/>
              <a:t>index.php</a:t>
            </a:r>
            <a:r>
              <a:rPr lang="en-US" dirty="0"/>
              <a:t>: PHP Info (Assignment 7)</a:t>
            </a:r>
          </a:p>
          <a:p>
            <a:r>
              <a:rPr lang="en-US" dirty="0">
                <a:hlinkClick r:id="rId4"/>
              </a:rPr>
              <a:t>http://ecsc325-1##.cs.edinboro.edu/phpmyadmin</a:t>
            </a:r>
            <a:r>
              <a:rPr lang="en-US" dirty="0"/>
              <a:t>, </a:t>
            </a:r>
            <a:r>
              <a:rPr lang="en-US" dirty="0">
                <a:hlinkClick r:id="rId5"/>
              </a:rPr>
              <a:t>http://147.64.243.1##/phpmyadmin</a:t>
            </a:r>
            <a:endParaRPr lang="en-US" dirty="0"/>
          </a:p>
          <a:p>
            <a:pPr lvl="1"/>
            <a:r>
              <a:rPr lang="en-US" dirty="0" err="1"/>
              <a:t>phyMyAdmin</a:t>
            </a:r>
            <a:r>
              <a:rPr lang="en-US" dirty="0"/>
              <a:t> Website</a:t>
            </a:r>
          </a:p>
          <a:p>
            <a:r>
              <a:rPr lang="en-US" dirty="0">
                <a:hlinkClick r:id="rId6"/>
              </a:rPr>
              <a:t>http://1##.megastuff.biz/temp/temp.php</a:t>
            </a:r>
            <a:endParaRPr lang="en-US" dirty="0"/>
          </a:p>
          <a:p>
            <a:pPr lvl="1"/>
            <a:r>
              <a:rPr lang="en-US" dirty="0"/>
              <a:t>Temperature Graph Website</a:t>
            </a:r>
          </a:p>
          <a:p>
            <a:r>
              <a:rPr lang="en-US" dirty="0">
                <a:hlinkClick r:id="rId7"/>
              </a:rPr>
              <a:t>http://31##.megastuff.biz</a:t>
            </a:r>
            <a:endParaRPr lang="en-US" dirty="0"/>
          </a:p>
          <a:p>
            <a:pPr lvl="1"/>
            <a:r>
              <a:rPr lang="en-US" dirty="0"/>
              <a:t>index.html: Hello </a:t>
            </a:r>
            <a:r>
              <a:rPr lang="en-US" dirty="0" err="1"/>
              <a:t>Megastuff</a:t>
            </a:r>
            <a:r>
              <a:rPr lang="en-US" dirty="0"/>
              <a:t> Website</a:t>
            </a:r>
          </a:p>
          <a:p>
            <a:r>
              <a:rPr lang="en-US" dirty="0">
                <a:hlinkClick r:id="rId8"/>
              </a:rPr>
              <a:t>http://1##.ultrastuff.net</a:t>
            </a:r>
            <a:endParaRPr lang="en-US" dirty="0"/>
          </a:p>
          <a:p>
            <a:pPr lvl="1"/>
            <a:r>
              <a:rPr lang="en-US" dirty="0"/>
              <a:t>Ultra Modern Template Website</a:t>
            </a:r>
          </a:p>
          <a:p>
            <a:r>
              <a:rPr lang="en-US" dirty="0">
                <a:hlinkClick r:id="rId9"/>
              </a:rPr>
              <a:t>http://31##.ultrastuff.net</a:t>
            </a:r>
            <a:endParaRPr lang="en-US" dirty="0"/>
          </a:p>
          <a:p>
            <a:pPr lvl="1"/>
            <a:r>
              <a:rPr lang="en-US" dirty="0"/>
              <a:t>WordPress Website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BDE0E8-D1A2-FA0B-EAB9-1C221CCE5B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5974080" cy="402336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hlinkClick r:id="rId10" invalidUrl="http://##.megastuff.biz"/>
              </a:rPr>
              <a:t>http://##.megastuff.biz</a:t>
            </a:r>
            <a:endParaRPr lang="en-US" dirty="0"/>
          </a:p>
          <a:p>
            <a:pPr lvl="1"/>
            <a:r>
              <a:rPr lang="en-US" dirty="0"/>
              <a:t>TBD: Test page…</a:t>
            </a:r>
          </a:p>
          <a:p>
            <a:r>
              <a:rPr lang="en-US" dirty="0">
                <a:hlinkClick r:id="rId11"/>
              </a:rPr>
              <a:t>http://1##.megastuff.biz</a:t>
            </a:r>
            <a:endParaRPr lang="en-US" dirty="0"/>
          </a:p>
          <a:p>
            <a:pPr lvl="1"/>
            <a:r>
              <a:rPr lang="en-US" dirty="0"/>
              <a:t>TBD: Test page…</a:t>
            </a:r>
          </a:p>
          <a:p>
            <a:r>
              <a:rPr lang="en-US" dirty="0">
                <a:hlinkClick r:id="rId12"/>
              </a:rPr>
              <a:t>http://ecsc325-1##.cs.edinboro.edu/squirrelmail</a:t>
            </a:r>
            <a:endParaRPr lang="en-US" dirty="0"/>
          </a:p>
          <a:p>
            <a:pPr lvl="1"/>
            <a:r>
              <a:rPr lang="en-US" dirty="0"/>
              <a:t>TBD: </a:t>
            </a:r>
            <a:r>
              <a:rPr lang="en-US" dirty="0" err="1"/>
              <a:t>Squirrelmail</a:t>
            </a:r>
            <a:r>
              <a:rPr lang="en-US" dirty="0"/>
              <a:t> webmail</a:t>
            </a:r>
          </a:p>
          <a:p>
            <a:r>
              <a:rPr lang="en-US" dirty="0">
                <a:hlinkClick r:id="rId13"/>
              </a:rPr>
              <a:t>http://roundcube.##.megastuff.biz</a:t>
            </a:r>
            <a:endParaRPr lang="en-US" dirty="0"/>
          </a:p>
          <a:p>
            <a:pPr lvl="1"/>
            <a:r>
              <a:rPr lang="en-US" dirty="0"/>
              <a:t>TBD: </a:t>
            </a:r>
            <a:r>
              <a:rPr lang="en-US" dirty="0" err="1"/>
              <a:t>Roundcube</a:t>
            </a:r>
            <a:r>
              <a:rPr lang="en-US" dirty="0"/>
              <a:t> webmail</a:t>
            </a:r>
          </a:p>
          <a:p>
            <a:r>
              <a:rPr lang="en-US" dirty="0">
                <a:hlinkClick r:id="rId14"/>
              </a:rPr>
              <a:t>https://ecsc325-1##.cs.edinboro.edu/private</a:t>
            </a:r>
            <a:endParaRPr lang="en-US" dirty="0"/>
          </a:p>
          <a:p>
            <a:pPr lvl="1"/>
            <a:r>
              <a:rPr lang="en-US" dirty="0"/>
              <a:t>TBD: Private web site!</a:t>
            </a:r>
          </a:p>
          <a:p>
            <a:r>
              <a:rPr lang="en-US" u="sng" dirty="0">
                <a:hlinkClick r:id="rId15"/>
              </a:rPr>
              <a:t>https://a13.##.megastuff.biz</a:t>
            </a:r>
            <a:endParaRPr lang="en-US" u="sng" dirty="0"/>
          </a:p>
          <a:p>
            <a:pPr lvl="1"/>
            <a:r>
              <a:rPr lang="en-US" dirty="0"/>
              <a:t>TBD: Assignment 13 web site!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B4B656-6A65-13FE-4661-D5B9FA52674B}"/>
              </a:ext>
            </a:extLst>
          </p:cNvPr>
          <p:cNvSpPr/>
          <p:nvPr/>
        </p:nvSpPr>
        <p:spPr>
          <a:xfrm rot="181965">
            <a:off x="9239760" y="4812083"/>
            <a:ext cx="262287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Replace the ## with your 2 digit number!!!</a:t>
            </a:r>
          </a:p>
        </p:txBody>
      </p:sp>
    </p:spTree>
    <p:extLst>
      <p:ext uri="{BB962C8B-B14F-4D97-AF65-F5344CB8AC3E}">
        <p14:creationId xmlns:p14="http://schemas.microsoft.com/office/powerpoint/2010/main" val="361774113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Machine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551381" cy="4383616"/>
          </a:xfrm>
        </p:spPr>
        <p:txBody>
          <a:bodyPr>
            <a:normAutofit/>
          </a:bodyPr>
          <a:lstStyle/>
          <a:p>
            <a:r>
              <a:rPr lang="en-US" dirty="0"/>
              <a:t>IP Address: 147.64.243.1##/23 (01-25)</a:t>
            </a:r>
          </a:p>
          <a:p>
            <a:r>
              <a:rPr lang="en-US" dirty="0"/>
              <a:t>Hostname: ecsc325-1##.</a:t>
            </a:r>
            <a:r>
              <a:rPr lang="en-US" dirty="0" err="1"/>
              <a:t>cs.edinboro.edu</a:t>
            </a:r>
            <a:r>
              <a:rPr lang="en-US" dirty="0"/>
              <a:t> (01-25)</a:t>
            </a:r>
          </a:p>
          <a:p>
            <a:r>
              <a:rPr lang="en-US" dirty="0"/>
              <a:t>Aliases:</a:t>
            </a:r>
          </a:p>
          <a:p>
            <a:pPr lvl="1"/>
            <a:r>
              <a:rPr lang="en-US" dirty="0"/>
              <a:t>31##.megastuff.biz, 1##.megastuff.biz, ##.megastuff.biz (01-25)</a:t>
            </a:r>
          </a:p>
          <a:p>
            <a:pPr lvl="1"/>
            <a:r>
              <a:rPr lang="en-US" dirty="0"/>
              <a:t>1##.ultrastuff.net, more?</a:t>
            </a:r>
          </a:p>
          <a:p>
            <a:r>
              <a:rPr lang="en-US" dirty="0"/>
              <a:t>Assignments 6 &amp; 7 due next week!</a:t>
            </a:r>
          </a:p>
          <a:p>
            <a:pPr lvl="1"/>
            <a:r>
              <a:rPr lang="en-US" dirty="0"/>
              <a:t>Both available now!</a:t>
            </a:r>
          </a:p>
          <a:p>
            <a:pPr lvl="1"/>
            <a:r>
              <a:rPr lang="en-US" dirty="0"/>
              <a:t>Check script </a:t>
            </a:r>
            <a:r>
              <a:rPr lang="en-US" b="1" u="sng" dirty="0"/>
              <a:t>and</a:t>
            </a:r>
            <a:r>
              <a:rPr lang="en-US" dirty="0"/>
              <a:t> document upload in D2L!</a:t>
            </a:r>
            <a:endParaRPr lang="en-US" sz="1400" u="sng" dirty="0"/>
          </a:p>
          <a:p>
            <a:r>
              <a:rPr lang="en-US" dirty="0"/>
              <a:t>Accessing VM’s from off campus requires a connection to the CS VPN first, </a:t>
            </a:r>
            <a:br>
              <a:rPr lang="en-US" dirty="0"/>
            </a:br>
            <a:r>
              <a:rPr lang="en-US" dirty="0"/>
              <a:t>before opening a connection to your machine!</a:t>
            </a:r>
          </a:p>
          <a:p>
            <a:pPr lvl="1"/>
            <a:r>
              <a:rPr lang="en-US" sz="1600" dirty="0"/>
              <a:t>CS firewall prevents direct connections from other networks to our VM’s!</a:t>
            </a:r>
          </a:p>
          <a:p>
            <a:pPr lvl="2"/>
            <a:r>
              <a:rPr lang="en-US" sz="1500" dirty="0"/>
              <a:t>Once VPN is active: </a:t>
            </a:r>
            <a:r>
              <a:rPr lang="en-US" sz="1500" b="1" dirty="0"/>
              <a:t>ssh user@ecsc325-1##.cs.edinboro.edu</a:t>
            </a:r>
            <a:endParaRPr lang="en-US" sz="1500" dirty="0"/>
          </a:p>
        </p:txBody>
      </p:sp>
      <p:pic>
        <p:nvPicPr>
          <p:cNvPr id="1026" name="Picture 2" descr="Virtual Dedicated Server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236" y="3269974"/>
            <a:ext cx="2845517" cy="28997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01357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Commands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97277" y="1853135"/>
            <a:ext cx="2322197" cy="4355041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systemctl</a:t>
            </a:r>
            <a:endParaRPr lang="en-US" dirty="0"/>
          </a:p>
          <a:p>
            <a:r>
              <a:rPr lang="en-US" dirty="0" err="1"/>
              <a:t>systemctl</a:t>
            </a:r>
            <a:r>
              <a:rPr lang="en-US" dirty="0"/>
              <a:t> list-unit-files</a:t>
            </a:r>
          </a:p>
          <a:p>
            <a:r>
              <a:rPr lang="en-US" dirty="0"/>
              <a:t>dig</a:t>
            </a:r>
          </a:p>
          <a:p>
            <a:r>
              <a:rPr lang="en-US" dirty="0" err="1"/>
              <a:t>nslookup</a:t>
            </a:r>
            <a:endParaRPr lang="en-US" dirty="0"/>
          </a:p>
          <a:p>
            <a:r>
              <a:rPr lang="en-US" dirty="0" err="1"/>
              <a:t>ssh</a:t>
            </a:r>
            <a:endParaRPr lang="en-US" dirty="0"/>
          </a:p>
          <a:p>
            <a:r>
              <a:rPr lang="en-US" dirty="0" err="1"/>
              <a:t>mkdir</a:t>
            </a:r>
            <a:endParaRPr lang="en-US" dirty="0"/>
          </a:p>
          <a:p>
            <a:r>
              <a:rPr lang="en-US" dirty="0" err="1"/>
              <a:t>wget</a:t>
            </a:r>
            <a:endParaRPr lang="en-US" dirty="0"/>
          </a:p>
          <a:p>
            <a:r>
              <a:rPr lang="en-US" dirty="0"/>
              <a:t>cd</a:t>
            </a:r>
          </a:p>
          <a:p>
            <a:r>
              <a:rPr lang="en-US" dirty="0"/>
              <a:t>ls</a:t>
            </a:r>
          </a:p>
          <a:p>
            <a:r>
              <a:rPr lang="en-US" dirty="0"/>
              <a:t>mv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3804283" y="1858420"/>
            <a:ext cx="2322197" cy="4355041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pwd</a:t>
            </a:r>
            <a:endParaRPr lang="en-US" dirty="0"/>
          </a:p>
          <a:p>
            <a:r>
              <a:rPr lang="en-US" dirty="0"/>
              <a:t>vi</a:t>
            </a:r>
          </a:p>
          <a:p>
            <a:r>
              <a:rPr lang="en-US" dirty="0" err="1"/>
              <a:t>nano</a:t>
            </a:r>
            <a:endParaRPr lang="en-US" dirty="0"/>
          </a:p>
          <a:p>
            <a:r>
              <a:rPr lang="en-US" dirty="0" err="1"/>
              <a:t>dnf</a:t>
            </a:r>
            <a:endParaRPr lang="en-US" dirty="0"/>
          </a:p>
          <a:p>
            <a:r>
              <a:rPr lang="en-US" dirty="0" err="1"/>
              <a:t>mysql</a:t>
            </a:r>
            <a:endParaRPr lang="en-US" dirty="0"/>
          </a:p>
          <a:p>
            <a:r>
              <a:rPr lang="en-US" dirty="0" err="1"/>
              <a:t>chown</a:t>
            </a:r>
            <a:endParaRPr lang="en-US" dirty="0"/>
          </a:p>
          <a:p>
            <a:r>
              <a:rPr lang="en-US" dirty="0" err="1"/>
              <a:t>chmod</a:t>
            </a:r>
            <a:endParaRPr lang="en-US" dirty="0"/>
          </a:p>
          <a:p>
            <a:r>
              <a:rPr lang="en-US" dirty="0" err="1"/>
              <a:t>rm</a:t>
            </a:r>
            <a:endParaRPr lang="en-US" dirty="0"/>
          </a:p>
          <a:p>
            <a:r>
              <a:rPr lang="en-US" dirty="0"/>
              <a:t>rpm</a:t>
            </a:r>
          </a:p>
          <a:p>
            <a:r>
              <a:rPr lang="en-US" dirty="0"/>
              <a:t>telnet</a:t>
            </a:r>
          </a:p>
        </p:txBody>
      </p:sp>
      <p:pic>
        <p:nvPicPr>
          <p:cNvPr id="7" name="Picture 6" descr="http://cdn.curvve.com/wp-content/uploads/Termina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25" y="4203504"/>
            <a:ext cx="2127250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71434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 and Items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8493760" y="1998662"/>
            <a:ext cx="2661920" cy="4217987"/>
          </a:xfrm>
        </p:spPr>
        <p:txBody>
          <a:bodyPr>
            <a:normAutofit/>
          </a:bodyPr>
          <a:lstStyle/>
          <a:p>
            <a:r>
              <a:rPr lang="en-US" dirty="0"/>
              <a:t>MUA</a:t>
            </a:r>
          </a:p>
          <a:p>
            <a:r>
              <a:rPr lang="en-US" dirty="0"/>
              <a:t>Open E-Mail relay</a:t>
            </a:r>
          </a:p>
          <a:p>
            <a:r>
              <a:rPr lang="en-US" dirty="0"/>
              <a:t>Masquerading</a:t>
            </a:r>
          </a:p>
          <a:p>
            <a:r>
              <a:rPr lang="en-US" dirty="0"/>
              <a:t>Spammers</a:t>
            </a:r>
          </a:p>
          <a:p>
            <a:r>
              <a:rPr lang="en-US" dirty="0"/>
              <a:t>MX records</a:t>
            </a:r>
          </a:p>
          <a:p>
            <a:r>
              <a:rPr lang="en-US" dirty="0"/>
              <a:t>SMTP</a:t>
            </a:r>
          </a:p>
          <a:p>
            <a:r>
              <a:rPr lang="en-US" dirty="0"/>
              <a:t>POP3</a:t>
            </a:r>
          </a:p>
          <a:p>
            <a:r>
              <a:rPr lang="en-US" dirty="0"/>
              <a:t>IMAP4</a:t>
            </a:r>
          </a:p>
          <a:p>
            <a:r>
              <a:rPr lang="en-US" dirty="0"/>
              <a:t>RFC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2"/>
          </p:nvPr>
        </p:nvSpPr>
        <p:spPr>
          <a:xfrm>
            <a:off x="5212081" y="1996246"/>
            <a:ext cx="2963628" cy="4217987"/>
          </a:xfrm>
        </p:spPr>
        <p:txBody>
          <a:bodyPr>
            <a:normAutofit/>
          </a:bodyPr>
          <a:lstStyle/>
          <a:p>
            <a:r>
              <a:rPr lang="it-IT" dirty="0"/>
              <a:t>SSH tunnel</a:t>
            </a:r>
          </a:p>
          <a:p>
            <a:r>
              <a:rPr lang="it-IT" dirty="0"/>
              <a:t>Reverse SSH tunnel</a:t>
            </a:r>
          </a:p>
          <a:p>
            <a:r>
              <a:rPr lang="it-IT" dirty="0"/>
              <a:t>HTTP</a:t>
            </a:r>
          </a:p>
          <a:p>
            <a:r>
              <a:rPr lang="it-IT" dirty="0"/>
              <a:t>Apache</a:t>
            </a:r>
          </a:p>
          <a:p>
            <a:r>
              <a:rPr lang="it-IT" dirty="0"/>
              <a:t>Ports</a:t>
            </a:r>
          </a:p>
          <a:p>
            <a:r>
              <a:rPr lang="it-IT" dirty="0"/>
              <a:t>E-Mail</a:t>
            </a:r>
          </a:p>
          <a:p>
            <a:r>
              <a:rPr lang="it-IT" dirty="0"/>
              <a:t>MTA</a:t>
            </a:r>
          </a:p>
          <a:p>
            <a:r>
              <a:rPr lang="it-IT" dirty="0"/>
              <a:t>MSA</a:t>
            </a:r>
          </a:p>
          <a:p>
            <a:r>
              <a:rPr lang="it-IT" dirty="0"/>
              <a:t>MUA</a:t>
            </a:r>
            <a:endParaRPr lang="en-US" dirty="0"/>
          </a:p>
        </p:txBody>
      </p:sp>
      <p:pic>
        <p:nvPicPr>
          <p:cNvPr id="3074" name="Picture 2" descr="http://sketchforschools.com/NDDS/assets/img/key-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642358"/>
            <a:ext cx="2933700" cy="35718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030980" y="1998662"/>
            <a:ext cx="2278380" cy="42179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472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Browser SOCKS Proxy </a:t>
            </a:r>
            <a:r>
              <a:rPr lang="en-US" dirty="0" err="1"/>
              <a:t>Config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12497"/>
          </a:xfrm>
        </p:spPr>
        <p:txBody>
          <a:bodyPr>
            <a:normAutofit/>
          </a:bodyPr>
          <a:lstStyle/>
          <a:p>
            <a:r>
              <a:rPr lang="en-US" sz="2400" dirty="0"/>
              <a:t>Exact steps may differ depending on version…</a:t>
            </a:r>
          </a:p>
          <a:p>
            <a:pPr lvl="1"/>
            <a:r>
              <a:rPr lang="en-US" sz="2000" dirty="0"/>
              <a:t>Options</a:t>
            </a:r>
          </a:p>
          <a:p>
            <a:pPr lvl="1"/>
            <a:r>
              <a:rPr lang="en-US" sz="2000" dirty="0"/>
              <a:t>Advanced</a:t>
            </a:r>
          </a:p>
          <a:p>
            <a:pPr lvl="1"/>
            <a:r>
              <a:rPr lang="en-US" sz="2000" dirty="0"/>
              <a:t>Network Tab</a:t>
            </a:r>
          </a:p>
          <a:p>
            <a:pPr lvl="1"/>
            <a:r>
              <a:rPr lang="en-US" sz="2000" dirty="0"/>
              <a:t>Settings…</a:t>
            </a:r>
          </a:p>
          <a:p>
            <a:pPr lvl="2"/>
            <a:r>
              <a:rPr lang="en-US" sz="1600" dirty="0"/>
              <a:t>Manual Proxy Configuration</a:t>
            </a:r>
          </a:p>
          <a:p>
            <a:pPr lvl="2"/>
            <a:r>
              <a:rPr lang="en-US" sz="1600" dirty="0"/>
              <a:t>SOCKS Host: localhost</a:t>
            </a:r>
          </a:p>
          <a:p>
            <a:pPr lvl="2"/>
            <a:r>
              <a:rPr lang="en-US" sz="1600" dirty="0"/>
              <a:t>Port: 55555</a:t>
            </a:r>
          </a:p>
          <a:p>
            <a:pPr lvl="2"/>
            <a:r>
              <a:rPr lang="en-US" sz="1600" dirty="0"/>
              <a:t>SOCKS v5</a:t>
            </a:r>
          </a:p>
          <a:p>
            <a:pPr lvl="2"/>
            <a:r>
              <a:rPr lang="en-US" sz="1600" strike="sngStrike" dirty="0"/>
              <a:t>No proxy for:</a:t>
            </a:r>
          </a:p>
          <a:p>
            <a:pPr lvl="3"/>
            <a:r>
              <a:rPr lang="en-US" sz="1600" strike="sngStrike" dirty="0"/>
              <a:t>localhost, 127.0.0.1</a:t>
            </a:r>
          </a:p>
          <a:p>
            <a:pPr lvl="2"/>
            <a:r>
              <a:rPr lang="en-US" sz="1600" dirty="0"/>
              <a:t>Proxy DNS when using SOCKS v5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7711" y="1845734"/>
            <a:ext cx="4185938" cy="44124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0734301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Next Week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824210" cy="439442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“Many of life’s failures are men who did not realize how close they were to success when they gave up”</a:t>
            </a:r>
          </a:p>
          <a:p>
            <a:pPr lvl="1"/>
            <a:r>
              <a:rPr lang="en-US" dirty="0"/>
              <a:t>Thomas Edison</a:t>
            </a:r>
          </a:p>
          <a:p>
            <a:r>
              <a:rPr lang="en-US" dirty="0"/>
              <a:t>Textbook:</a:t>
            </a:r>
          </a:p>
          <a:p>
            <a:pPr lvl="1"/>
            <a:r>
              <a:rPr lang="en-US" dirty="0"/>
              <a:t>Chapter 16 – DNS</a:t>
            </a:r>
          </a:p>
          <a:p>
            <a:pPr lvl="1"/>
            <a:r>
              <a:rPr lang="en-US" dirty="0"/>
              <a:t>Chapter 18 – Apache</a:t>
            </a:r>
          </a:p>
          <a:p>
            <a:pPr lvl="1"/>
            <a:r>
              <a:rPr lang="en-US" dirty="0"/>
              <a:t>Chapter 19 – SMTP</a:t>
            </a:r>
          </a:p>
          <a:p>
            <a:pPr lvl="1"/>
            <a:r>
              <a:rPr lang="en-US" dirty="0"/>
              <a:t>Chapter 20 – POP/IMAP</a:t>
            </a:r>
          </a:p>
          <a:p>
            <a:r>
              <a:rPr lang="en-US" dirty="0"/>
              <a:t>Next week topics</a:t>
            </a:r>
          </a:p>
          <a:p>
            <a:pPr lvl="1"/>
            <a:r>
              <a:rPr lang="en-US" dirty="0"/>
              <a:t>E-Mail Services, File Transfers</a:t>
            </a:r>
          </a:p>
          <a:p>
            <a:r>
              <a:rPr lang="en-US" dirty="0"/>
              <a:t>Continuing work with VM’s</a:t>
            </a:r>
          </a:p>
          <a:p>
            <a:pPr lvl="1"/>
            <a:r>
              <a:rPr lang="en-US" dirty="0"/>
              <a:t>Assignment 5 was due this week!</a:t>
            </a:r>
          </a:p>
          <a:p>
            <a:pPr lvl="1"/>
            <a:r>
              <a:rPr lang="en-US" dirty="0"/>
              <a:t>Assignment 6 &amp; 7 due next week.</a:t>
            </a:r>
          </a:p>
          <a:p>
            <a:pPr lvl="1"/>
            <a:r>
              <a:rPr lang="en-US" dirty="0"/>
              <a:t>Assignment 8 available? - due in 2 weeks?</a:t>
            </a:r>
          </a:p>
          <a:p>
            <a:pPr lvl="1"/>
            <a:r>
              <a:rPr lang="en-US" dirty="0"/>
              <a:t>Just because all tests say OK, doesn’t mean everything is working properly!</a:t>
            </a:r>
          </a:p>
        </p:txBody>
      </p:sp>
      <p:pic>
        <p:nvPicPr>
          <p:cNvPr id="2050" name="Picture 2" descr="http://cjfigureworks.com/wp-content/uploads/2013/12/Steps2Succe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537" y="3850639"/>
            <a:ext cx="2876010" cy="21120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553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Browser SOCKS Proxy </a:t>
            </a:r>
            <a:r>
              <a:rPr lang="en-US" dirty="0" err="1"/>
              <a:t>Config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08174"/>
          </a:xfrm>
        </p:spPr>
        <p:txBody>
          <a:bodyPr>
            <a:normAutofit/>
          </a:bodyPr>
          <a:lstStyle/>
          <a:p>
            <a:r>
              <a:rPr lang="en-US" sz="2400" dirty="0"/>
              <a:t>Test by opening a web page, and visit a website that will tell you your IP</a:t>
            </a:r>
          </a:p>
          <a:p>
            <a:pPr lvl="1"/>
            <a:r>
              <a:rPr lang="en-US" sz="2000" dirty="0">
                <a:hlinkClick r:id="rId2"/>
              </a:rPr>
              <a:t>http://whatismyip.com</a:t>
            </a:r>
            <a:endParaRPr lang="en-US" sz="2000" dirty="0"/>
          </a:p>
          <a:p>
            <a:pPr lvl="1"/>
            <a:r>
              <a:rPr lang="en-US" sz="2000" dirty="0"/>
              <a:t>Type in to google “What is my </a:t>
            </a:r>
            <a:r>
              <a:rPr lang="en-US" sz="2000" dirty="0" err="1"/>
              <a:t>ip</a:t>
            </a:r>
            <a:r>
              <a:rPr lang="en-US" sz="2000" dirty="0"/>
              <a:t>”</a:t>
            </a:r>
          </a:p>
          <a:p>
            <a:pPr lvl="1"/>
            <a:r>
              <a:rPr lang="en-US" sz="2000" dirty="0"/>
              <a:t>Multiple servers with multiple ports</a:t>
            </a:r>
          </a:p>
          <a:p>
            <a:pPr lvl="2"/>
            <a:r>
              <a:rPr lang="en-US" sz="1600" dirty="0"/>
              <a:t>Open multiple connections on different ports</a:t>
            </a:r>
          </a:p>
          <a:p>
            <a:pPr lvl="2"/>
            <a:r>
              <a:rPr lang="en-US" sz="1600" dirty="0"/>
              <a:t>Switch ports to quickly switch proxy endpoint</a:t>
            </a:r>
          </a:p>
          <a:p>
            <a:pPr lvl="1"/>
            <a:r>
              <a:rPr lang="en-US" sz="2000" dirty="0"/>
              <a:t>Compare to same search in a different browser</a:t>
            </a:r>
            <a:br>
              <a:rPr lang="en-US" sz="2000" dirty="0"/>
            </a:br>
            <a:r>
              <a:rPr lang="en-US" sz="2000" dirty="0"/>
              <a:t>that is not configured for </a:t>
            </a:r>
            <a:r>
              <a:rPr lang="en-US" sz="2000" dirty="0" err="1"/>
              <a:t>proxying</a:t>
            </a:r>
            <a:endParaRPr lang="en-US" sz="2000" dirty="0"/>
          </a:p>
          <a:p>
            <a:pPr lvl="2"/>
            <a:r>
              <a:rPr lang="en-US" sz="1600" dirty="0"/>
              <a:t>Firefox should give a different result than Chrome or</a:t>
            </a:r>
            <a:br>
              <a:rPr lang="en-US" sz="1600" dirty="0"/>
            </a:br>
            <a:r>
              <a:rPr lang="en-US" sz="1600" dirty="0" err="1"/>
              <a:t>Interner</a:t>
            </a:r>
            <a:r>
              <a:rPr lang="en-US" sz="1600" dirty="0"/>
              <a:t> Explorer, since Firefox is configured to</a:t>
            </a:r>
            <a:br>
              <a:rPr lang="en-US" sz="1600" dirty="0"/>
            </a:br>
            <a:r>
              <a:rPr lang="en-US" sz="1600" dirty="0"/>
              <a:t>use the SSH SOCKS proxy and the other web </a:t>
            </a:r>
            <a:br>
              <a:rPr lang="en-US" sz="1600" dirty="0"/>
            </a:br>
            <a:r>
              <a:rPr lang="en-US" sz="1600" dirty="0"/>
              <a:t>browsers are not.</a:t>
            </a:r>
          </a:p>
          <a:p>
            <a:pPr lvl="1"/>
            <a:r>
              <a:rPr lang="en-US" sz="2000" dirty="0"/>
              <a:t>EUP outbound traffic is </a:t>
            </a:r>
            <a:r>
              <a:rPr lang="en-US" sz="2000" dirty="0" err="1"/>
              <a:t>NAT’d</a:t>
            </a:r>
            <a:r>
              <a:rPr lang="en-US" sz="2000" dirty="0"/>
              <a:t>, so you might</a:t>
            </a:r>
            <a:br>
              <a:rPr lang="en-US" sz="2000" dirty="0"/>
            </a:br>
            <a:r>
              <a:rPr lang="en-US" sz="2000" dirty="0"/>
              <a:t>not see a different IP address anymore!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771" y="2389909"/>
            <a:ext cx="5109261" cy="38017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0164623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5293</TotalTime>
  <Words>8023</Words>
  <Application>Microsoft Macintosh PowerPoint</Application>
  <PresentationFormat>Widescreen</PresentationFormat>
  <Paragraphs>1165</Paragraphs>
  <Slides>80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5" baseType="lpstr">
      <vt:lpstr>Calibri</vt:lpstr>
      <vt:lpstr>Calibri Light</vt:lpstr>
      <vt:lpstr>Courier New</vt:lpstr>
      <vt:lpstr>Wingdings</vt:lpstr>
      <vt:lpstr>Retrospect</vt:lpstr>
      <vt:lpstr>ECSC 325.200 Web Server Administration</vt:lpstr>
      <vt:lpstr>Objectives</vt:lpstr>
      <vt:lpstr>Weekly Info</vt:lpstr>
      <vt:lpstr>Recap and Review</vt:lpstr>
      <vt:lpstr>Web Browser SOCKS Proxy Config</vt:lpstr>
      <vt:lpstr>Web Browser SOCKS Proxy Config</vt:lpstr>
      <vt:lpstr>Web Browser SOCKS Proxy Config</vt:lpstr>
      <vt:lpstr>Web Browser SOCKS Proxy Config</vt:lpstr>
      <vt:lpstr>Web Browser SOCKS Proxy Config</vt:lpstr>
      <vt:lpstr>Server Configuration</vt:lpstr>
      <vt:lpstr>Server Configuration</vt:lpstr>
      <vt:lpstr>Server Configuration</vt:lpstr>
      <vt:lpstr>Virtual Host Configurations</vt:lpstr>
      <vt:lpstr>Virtual Host Configurations</vt:lpstr>
      <vt:lpstr>Virtual Host Configurations</vt:lpstr>
      <vt:lpstr>Virtual Host Configurations</vt:lpstr>
      <vt:lpstr>Virtual Host Configurations</vt:lpstr>
      <vt:lpstr>Virtual Host Configurations</vt:lpstr>
      <vt:lpstr>Virtual Host Configurations</vt:lpstr>
      <vt:lpstr>Virtual Host Configurations</vt:lpstr>
      <vt:lpstr>Virtual Host Configurations</vt:lpstr>
      <vt:lpstr>Virtual Host Configurations</vt:lpstr>
      <vt:lpstr>Update PHP!</vt:lpstr>
      <vt:lpstr>Virtual Host Configurations</vt:lpstr>
      <vt:lpstr>Virtual Host Configurations</vt:lpstr>
      <vt:lpstr>Virtual Host Configurations</vt:lpstr>
      <vt:lpstr>Virtual Host Configurations</vt:lpstr>
      <vt:lpstr>Virtual Host Configurations</vt:lpstr>
      <vt:lpstr>Virtual Host Configurations</vt:lpstr>
      <vt:lpstr>Google Graph Webpage</vt:lpstr>
      <vt:lpstr>Virtual Host Configurations</vt:lpstr>
      <vt:lpstr>Virtual Host Configurations</vt:lpstr>
      <vt:lpstr>Virtual Host Configurations</vt:lpstr>
      <vt:lpstr>Virtual Hosts</vt:lpstr>
      <vt:lpstr>Configure</vt:lpstr>
      <vt:lpstr>Configure</vt:lpstr>
      <vt:lpstr>Virtual Machine Info</vt:lpstr>
      <vt:lpstr>ECSC 325.200 Web Server Administration</vt:lpstr>
      <vt:lpstr>Objectives</vt:lpstr>
      <vt:lpstr>Recap and Review</vt:lpstr>
      <vt:lpstr>Remaining Semester Topics*</vt:lpstr>
      <vt:lpstr>Finding IP address ranges</vt:lpstr>
      <vt:lpstr>Finding IP address ranges</vt:lpstr>
      <vt:lpstr>Broadcast Address</vt:lpstr>
      <vt:lpstr>Understanding HTTP</vt:lpstr>
      <vt:lpstr>Understanding HTTP</vt:lpstr>
      <vt:lpstr>HTTP Services</vt:lpstr>
      <vt:lpstr>HTTP Example</vt:lpstr>
      <vt:lpstr>Ports</vt:lpstr>
      <vt:lpstr>Ports</vt:lpstr>
      <vt:lpstr>SSH Tunnels</vt:lpstr>
      <vt:lpstr>SSH Tunnels</vt:lpstr>
      <vt:lpstr>SSH Tunnels</vt:lpstr>
      <vt:lpstr>SSH Tunnels</vt:lpstr>
      <vt:lpstr>SSH Tunnels</vt:lpstr>
      <vt:lpstr>SSH Tunnels</vt:lpstr>
      <vt:lpstr>History of E-Mail</vt:lpstr>
      <vt:lpstr>E-Mail System Terminology</vt:lpstr>
      <vt:lpstr>E-Mail System Terminology</vt:lpstr>
      <vt:lpstr>DNS for E-Mail</vt:lpstr>
      <vt:lpstr>DNS for E-Mail</vt:lpstr>
      <vt:lpstr>E-Mail Protocols</vt:lpstr>
      <vt:lpstr>E-Mail Ports</vt:lpstr>
      <vt:lpstr>SMTP Commands and processes</vt:lpstr>
      <vt:lpstr>SMTP Commands and processes</vt:lpstr>
      <vt:lpstr>SMTP Commands and processes</vt:lpstr>
      <vt:lpstr>SMTP Commands and processes</vt:lpstr>
      <vt:lpstr>SMTP Commands and processes</vt:lpstr>
      <vt:lpstr>POP3 Commands and processes</vt:lpstr>
      <vt:lpstr>POP3 Commands and processes</vt:lpstr>
      <vt:lpstr>POP3 Commands and processes</vt:lpstr>
      <vt:lpstr>IMAP4 Commands and processes</vt:lpstr>
      <vt:lpstr>IMAP4 Commands and processes</vt:lpstr>
      <vt:lpstr>E-Mail Client Configuration</vt:lpstr>
      <vt:lpstr>Web-based E-Mail Clients</vt:lpstr>
      <vt:lpstr>Virtual Hosts</vt:lpstr>
      <vt:lpstr>Virtual Machine Info</vt:lpstr>
      <vt:lpstr>Linux Commands</vt:lpstr>
      <vt:lpstr>Key Terms and Items</vt:lpstr>
      <vt:lpstr>For Next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</dc:creator>
  <cp:lastModifiedBy>Jason Patalon</cp:lastModifiedBy>
  <cp:revision>277</cp:revision>
  <dcterms:created xsi:type="dcterms:W3CDTF">2016-02-28T15:51:01Z</dcterms:created>
  <dcterms:modified xsi:type="dcterms:W3CDTF">2025-02-19T00:53:34Z</dcterms:modified>
</cp:coreProperties>
</file>